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Inter"/>
      <p:regular r:id="rId27"/>
    </p:embeddedFont>
    <p:embeddedFont>
      <p:font typeface="Inter"/>
      <p:regular r:id="rId28"/>
    </p:embeddedFont>
    <p:embeddedFont>
      <p:font typeface="Inter"/>
      <p:regular r:id="rId29"/>
    </p:embeddedFont>
    <p:embeddedFont>
      <p:font typeface="Inter"/>
      <p:regular r:id="rId30"/>
    </p:embeddedFont>
    <p:embeddedFont>
      <p:font typeface="Inter"/>
      <p:regular r:id="rId31"/>
    </p:embeddedFont>
    <p:embeddedFont>
      <p:font typeface="Inter"/>
      <p:regular r:id="rId32"/>
    </p:embeddedFont>
    <p:embeddedFont>
      <p:font typeface="Inter"/>
      <p:regular r:id="rId33"/>
    </p:embeddedFont>
    <p:embeddedFont>
      <p:font typeface="Inter"/>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svg"/><Relationship Id="rId3" Type="http://schemas.openxmlformats.org/officeDocument/2006/relationships/image" Target="../media/image-14-3.png"/><Relationship Id="rId4" Type="http://schemas.openxmlformats.org/officeDocument/2006/relationships/image" Target="../media/image-14-4.svg"/><Relationship Id="rId5" Type="http://schemas.openxmlformats.org/officeDocument/2006/relationships/image" Target="../media/image-14-5.png"/><Relationship Id="rId6" Type="http://schemas.openxmlformats.org/officeDocument/2006/relationships/image" Target="../media/image-14-6.svg"/><Relationship Id="rId7" Type="http://schemas.openxmlformats.org/officeDocument/2006/relationships/image" Target="../media/image-14-7.png"/><Relationship Id="rId8" Type="http://schemas.openxmlformats.org/officeDocument/2006/relationships/image" Target="../media/image-14-8.svg"/><Relationship Id="rId9" Type="http://schemas.openxmlformats.org/officeDocument/2006/relationships/image" Target="../media/image-14-9.png"/><Relationship Id="rId10" Type="http://schemas.openxmlformats.org/officeDocument/2006/relationships/image" Target="../media/image-14-10.svg"/><Relationship Id="rId11" Type="http://schemas.openxmlformats.org/officeDocument/2006/relationships/slideLayout" Target="../slideLayouts/slideLayout15.xml"/><Relationship Id="rId1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svg"/><Relationship Id="rId4" Type="http://schemas.openxmlformats.org/officeDocument/2006/relationships/image" Target="../media/image-20-4.png"/><Relationship Id="rId5" Type="http://schemas.openxmlformats.org/officeDocument/2006/relationships/image" Target="../media/image-20-5.svg"/><Relationship Id="rId6" Type="http://schemas.openxmlformats.org/officeDocument/2006/relationships/image" Target="../media/image-20-6.png"/><Relationship Id="rId7" Type="http://schemas.openxmlformats.org/officeDocument/2006/relationships/image" Target="../media/image-20-7.svg"/><Relationship Id="rId8" Type="http://schemas.openxmlformats.org/officeDocument/2006/relationships/image" Target="../media/image-20-8.png"/><Relationship Id="rId9" Type="http://schemas.openxmlformats.org/officeDocument/2006/relationships/image" Target="../media/image-20-9.svg"/><Relationship Id="rId10" Type="http://schemas.openxmlformats.org/officeDocument/2006/relationships/slideLayout" Target="../slideLayouts/slideLayout21.xml"/><Relationship Id="rId11"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Strategic Investment Opportunity</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Investment Committee Presentation | Confidential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68693"/>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Investment Thesis: Five Pillars of Value Creation</a:t>
            </a:r>
            <a:endParaRPr lang="en-US" sz="4450" dirty="0"/>
          </a:p>
        </p:txBody>
      </p:sp>
      <p:sp>
        <p:nvSpPr>
          <p:cNvPr id="3" name="Text 1"/>
          <p:cNvSpPr/>
          <p:nvPr/>
        </p:nvSpPr>
        <p:spPr>
          <a:xfrm>
            <a:off x="793790" y="283987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3194923"/>
            <a:ext cx="4196358" cy="30480"/>
          </a:xfrm>
          <a:prstGeom prst="rect">
            <a:avLst/>
          </a:prstGeom>
          <a:solidFill>
            <a:srgbClr val="4950BC"/>
          </a:solidFill>
          <a:ln/>
        </p:spPr>
      </p:sp>
      <p:sp>
        <p:nvSpPr>
          <p:cNvPr id="5" name="Text 3"/>
          <p:cNvSpPr/>
          <p:nvPr/>
        </p:nvSpPr>
        <p:spPr>
          <a:xfrm>
            <a:off x="793790" y="3369231"/>
            <a:ext cx="3028474"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Revenue Acceleration</a:t>
            </a:r>
            <a:endParaRPr lang="en-US" sz="2200" dirty="0"/>
          </a:p>
        </p:txBody>
      </p:sp>
      <p:sp>
        <p:nvSpPr>
          <p:cNvPr id="6" name="Text 4"/>
          <p:cNvSpPr/>
          <p:nvPr/>
        </p:nvSpPr>
        <p:spPr>
          <a:xfrm>
            <a:off x="793790" y="3859649"/>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Expand into underpenetrated markets and customer segments while accelerating product innovation cycles</a:t>
            </a:r>
            <a:endParaRPr lang="en-US" sz="1750" dirty="0"/>
          </a:p>
        </p:txBody>
      </p:sp>
      <p:sp>
        <p:nvSpPr>
          <p:cNvPr id="7" name="Text 5"/>
          <p:cNvSpPr/>
          <p:nvPr/>
        </p:nvSpPr>
        <p:spPr>
          <a:xfrm>
            <a:off x="5216962" y="283987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8" name="Shape 6"/>
          <p:cNvSpPr/>
          <p:nvPr/>
        </p:nvSpPr>
        <p:spPr>
          <a:xfrm>
            <a:off x="5216962" y="3194923"/>
            <a:ext cx="4196358" cy="30480"/>
          </a:xfrm>
          <a:prstGeom prst="rect">
            <a:avLst/>
          </a:prstGeom>
          <a:solidFill>
            <a:srgbClr val="4950BC"/>
          </a:solidFill>
          <a:ln/>
        </p:spPr>
      </p:sp>
      <p:sp>
        <p:nvSpPr>
          <p:cNvPr id="9" name="Text 7"/>
          <p:cNvSpPr/>
          <p:nvPr/>
        </p:nvSpPr>
        <p:spPr>
          <a:xfrm>
            <a:off x="5216962" y="336923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Margin Expansion</a:t>
            </a:r>
            <a:endParaRPr lang="en-US" sz="2200" dirty="0"/>
          </a:p>
        </p:txBody>
      </p:sp>
      <p:sp>
        <p:nvSpPr>
          <p:cNvPr id="10" name="Text 8"/>
          <p:cNvSpPr/>
          <p:nvPr/>
        </p:nvSpPr>
        <p:spPr>
          <a:xfrm>
            <a:off x="5216962" y="3859649"/>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Drive operational leverage through technology investments and process optimization initiatives</a:t>
            </a:r>
            <a:endParaRPr lang="en-US" sz="1750" dirty="0"/>
          </a:p>
        </p:txBody>
      </p:sp>
      <p:sp>
        <p:nvSpPr>
          <p:cNvPr id="11" name="Text 9"/>
          <p:cNvSpPr/>
          <p:nvPr/>
        </p:nvSpPr>
        <p:spPr>
          <a:xfrm>
            <a:off x="9640133" y="283987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2" name="Shape 10"/>
          <p:cNvSpPr/>
          <p:nvPr/>
        </p:nvSpPr>
        <p:spPr>
          <a:xfrm>
            <a:off x="9640133" y="3194923"/>
            <a:ext cx="4196358" cy="30480"/>
          </a:xfrm>
          <a:prstGeom prst="rect">
            <a:avLst/>
          </a:prstGeom>
          <a:solidFill>
            <a:srgbClr val="4950BC"/>
          </a:solidFill>
          <a:ln/>
        </p:spPr>
      </p:sp>
      <p:sp>
        <p:nvSpPr>
          <p:cNvPr id="13" name="Text 11"/>
          <p:cNvSpPr/>
          <p:nvPr/>
        </p:nvSpPr>
        <p:spPr>
          <a:xfrm>
            <a:off x="9640133" y="336923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Strategic M&amp;A</a:t>
            </a:r>
            <a:endParaRPr lang="en-US" sz="2200" dirty="0"/>
          </a:p>
        </p:txBody>
      </p:sp>
      <p:sp>
        <p:nvSpPr>
          <p:cNvPr id="14" name="Text 12"/>
          <p:cNvSpPr/>
          <p:nvPr/>
        </p:nvSpPr>
        <p:spPr>
          <a:xfrm>
            <a:off x="9640133" y="3859649"/>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Execute disciplined buy-and-build strategy targeting complementary capabilities and geographic expansion</a:t>
            </a:r>
            <a:endParaRPr lang="en-US" sz="1750" dirty="0"/>
          </a:p>
        </p:txBody>
      </p:sp>
      <p:sp>
        <p:nvSpPr>
          <p:cNvPr id="15" name="Text 13"/>
          <p:cNvSpPr/>
          <p:nvPr/>
        </p:nvSpPr>
        <p:spPr>
          <a:xfrm>
            <a:off x="793790" y="534519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6" name="Shape 14"/>
          <p:cNvSpPr/>
          <p:nvPr/>
        </p:nvSpPr>
        <p:spPr>
          <a:xfrm>
            <a:off x="793790" y="5700236"/>
            <a:ext cx="6407944" cy="30480"/>
          </a:xfrm>
          <a:prstGeom prst="rect">
            <a:avLst/>
          </a:prstGeom>
          <a:solidFill>
            <a:srgbClr val="4950BC"/>
          </a:solidFill>
          <a:ln/>
        </p:spPr>
      </p:sp>
      <p:sp>
        <p:nvSpPr>
          <p:cNvPr id="17" name="Text 15"/>
          <p:cNvSpPr/>
          <p:nvPr/>
        </p:nvSpPr>
        <p:spPr>
          <a:xfrm>
            <a:off x="793790" y="5874544"/>
            <a:ext cx="3230523"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Commercial Excellence</a:t>
            </a:r>
            <a:endParaRPr lang="en-US" sz="2200" dirty="0"/>
          </a:p>
        </p:txBody>
      </p:sp>
      <p:sp>
        <p:nvSpPr>
          <p:cNvPr id="18" name="Text 16"/>
          <p:cNvSpPr/>
          <p:nvPr/>
        </p:nvSpPr>
        <p:spPr>
          <a:xfrm>
            <a:off x="793790" y="6364962"/>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Upgrade sales and marketing capabilities to improve conversion rates and reduce customer acquisition costs</a:t>
            </a:r>
            <a:endParaRPr lang="en-US" sz="1750" dirty="0"/>
          </a:p>
        </p:txBody>
      </p:sp>
      <p:sp>
        <p:nvSpPr>
          <p:cNvPr id="19" name="Text 17"/>
          <p:cNvSpPr/>
          <p:nvPr/>
        </p:nvSpPr>
        <p:spPr>
          <a:xfrm>
            <a:off x="7428548" y="534519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Light" pitchFamily="34" charset="0"/>
                <a:ea typeface="Inter Light" pitchFamily="34" charset="-122"/>
                <a:cs typeface="Inter Light" pitchFamily="34" charset="-120"/>
              </a:rPr>
              <a:t>05</a:t>
            </a:r>
            <a:endParaRPr lang="en-US" sz="1750" dirty="0"/>
          </a:p>
        </p:txBody>
      </p:sp>
      <p:sp>
        <p:nvSpPr>
          <p:cNvPr id="20" name="Shape 18"/>
          <p:cNvSpPr/>
          <p:nvPr/>
        </p:nvSpPr>
        <p:spPr>
          <a:xfrm>
            <a:off x="7428548" y="5700236"/>
            <a:ext cx="6407944" cy="30480"/>
          </a:xfrm>
          <a:prstGeom prst="rect">
            <a:avLst/>
          </a:prstGeom>
          <a:solidFill>
            <a:srgbClr val="4950BC"/>
          </a:solidFill>
          <a:ln/>
        </p:spPr>
      </p:sp>
      <p:sp>
        <p:nvSpPr>
          <p:cNvPr id="21" name="Text 19"/>
          <p:cNvSpPr/>
          <p:nvPr/>
        </p:nvSpPr>
        <p:spPr>
          <a:xfrm>
            <a:off x="7428548" y="587454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Multiple Expansion</a:t>
            </a:r>
            <a:endParaRPr lang="en-US" sz="2200" dirty="0"/>
          </a:p>
        </p:txBody>
      </p:sp>
      <p:sp>
        <p:nvSpPr>
          <p:cNvPr id="22" name="Text 20"/>
          <p:cNvSpPr/>
          <p:nvPr/>
        </p:nvSpPr>
        <p:spPr>
          <a:xfrm>
            <a:off x="7428548" y="6364962"/>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Position company for premium valuation through enhanced growth profile and strategic positioning</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793790" y="855226"/>
            <a:ext cx="1805107" cy="244078"/>
          </a:xfrm>
          <a:prstGeom prst="roundRect">
            <a:avLst>
              <a:gd name="adj" fmla="val 20296"/>
            </a:avLst>
          </a:prstGeom>
          <a:solidFill>
            <a:srgbClr val="DADBF1"/>
          </a:solidFill>
          <a:ln/>
        </p:spPr>
      </p:sp>
      <p:sp>
        <p:nvSpPr>
          <p:cNvPr id="3" name="Text 1"/>
          <p:cNvSpPr/>
          <p:nvPr/>
        </p:nvSpPr>
        <p:spPr>
          <a:xfrm>
            <a:off x="882134" y="899398"/>
            <a:ext cx="1628418" cy="155734"/>
          </a:xfrm>
          <a:prstGeom prst="rect">
            <a:avLst/>
          </a:prstGeom>
          <a:noFill/>
          <a:ln/>
        </p:spPr>
        <p:txBody>
          <a:bodyPr wrap="none" lIns="0" tIns="0" rIns="0" bIns="0" rtlCol="0" anchor="t"/>
          <a:lstStyle/>
          <a:p>
            <a:pPr algn="l" indent="0" marL="0">
              <a:lnSpc>
                <a:spcPts val="1200"/>
              </a:lnSpc>
              <a:buNone/>
            </a:pPr>
            <a:r>
              <a:rPr lang="en-US" sz="900" dirty="0">
                <a:solidFill>
                  <a:srgbClr val="272525"/>
                </a:solidFill>
                <a:latin typeface="Inter" pitchFamily="34" charset="0"/>
                <a:ea typeface="Inter" pitchFamily="34" charset="-122"/>
                <a:cs typeface="Inter" pitchFamily="34" charset="-120"/>
              </a:rPr>
              <a:t>VALUE CREATION ROADMAP</a:t>
            </a:r>
            <a:endParaRPr lang="en-US" sz="900" dirty="0"/>
          </a:p>
        </p:txBody>
      </p:sp>
      <p:sp>
        <p:nvSpPr>
          <p:cNvPr id="4" name="Text 2"/>
          <p:cNvSpPr/>
          <p:nvPr/>
        </p:nvSpPr>
        <p:spPr>
          <a:xfrm>
            <a:off x="793790" y="1137523"/>
            <a:ext cx="4602837"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100-Day Plan and Beyond</a:t>
            </a:r>
            <a:endParaRPr lang="en-US" sz="2900" dirty="0"/>
          </a:p>
        </p:txBody>
      </p:sp>
      <p:sp>
        <p:nvSpPr>
          <p:cNvPr id="5" name="Text 3"/>
          <p:cNvSpPr/>
          <p:nvPr/>
        </p:nvSpPr>
        <p:spPr>
          <a:xfrm>
            <a:off x="793790" y="1742003"/>
            <a:ext cx="13042821" cy="389096"/>
          </a:xfrm>
          <a:prstGeom prst="rect">
            <a:avLst/>
          </a:prstGeom>
          <a:noFill/>
          <a:ln/>
        </p:spPr>
        <p:txBody>
          <a:bodyPr wrap="square" lIns="0" tIns="0" rIns="0" bIns="0" rtlCol="0" anchor="t"/>
          <a:lstStyle/>
          <a:p>
            <a:pPr algn="l" indent="0" marL="0">
              <a:lnSpc>
                <a:spcPts val="1500"/>
              </a:lnSpc>
              <a:buNone/>
            </a:pPr>
            <a:r>
              <a:rPr lang="en-US" sz="1150" dirty="0">
                <a:solidFill>
                  <a:srgbClr val="272525"/>
                </a:solidFill>
                <a:latin typeface="Inter" pitchFamily="34" charset="0"/>
                <a:ea typeface="Inter" pitchFamily="34" charset="-122"/>
                <a:cs typeface="Inter" pitchFamily="34" charset="-120"/>
              </a:rPr>
              <a:t>We have developed a detailed value creation roadmap with clear milestones, ownership, and accountability mechanisms. This plan has been validated through extensive due diligence and management discussions.</a:t>
            </a:r>
            <a:endParaRPr lang="en-US" sz="1150" dirty="0"/>
          </a:p>
        </p:txBody>
      </p:sp>
      <p:sp>
        <p:nvSpPr>
          <p:cNvPr id="6" name="Shape 4"/>
          <p:cNvSpPr/>
          <p:nvPr/>
        </p:nvSpPr>
        <p:spPr>
          <a:xfrm>
            <a:off x="793790" y="4345339"/>
            <a:ext cx="13042821" cy="15240"/>
          </a:xfrm>
          <a:prstGeom prst="roundRect">
            <a:avLst>
              <a:gd name="adj" fmla="val 406325"/>
            </a:avLst>
          </a:prstGeom>
          <a:solidFill>
            <a:srgbClr val="C0C1D7"/>
          </a:solidFill>
          <a:ln/>
        </p:spPr>
      </p:sp>
      <p:sp>
        <p:nvSpPr>
          <p:cNvPr id="7" name="Shape 5"/>
          <p:cNvSpPr/>
          <p:nvPr/>
        </p:nvSpPr>
        <p:spPr>
          <a:xfrm>
            <a:off x="3358753" y="3903141"/>
            <a:ext cx="15240" cy="442198"/>
          </a:xfrm>
          <a:prstGeom prst="roundRect">
            <a:avLst>
              <a:gd name="adj" fmla="val 406325"/>
            </a:avLst>
          </a:prstGeom>
          <a:solidFill>
            <a:srgbClr val="C0C1D7"/>
          </a:solidFill>
          <a:ln/>
        </p:spPr>
      </p:sp>
      <p:sp>
        <p:nvSpPr>
          <p:cNvPr id="8" name="Shape 6"/>
          <p:cNvSpPr/>
          <p:nvPr/>
        </p:nvSpPr>
        <p:spPr>
          <a:xfrm>
            <a:off x="3200519" y="4179485"/>
            <a:ext cx="331708" cy="331708"/>
          </a:xfrm>
          <a:prstGeom prst="roundRect">
            <a:avLst>
              <a:gd name="adj" fmla="val 18668"/>
            </a:avLst>
          </a:prstGeom>
          <a:solidFill>
            <a:srgbClr val="DADBF1"/>
          </a:solidFill>
          <a:ln w="7620">
            <a:solidFill>
              <a:srgbClr val="C0C1D7"/>
            </a:solidFill>
            <a:prstDash val="solid"/>
          </a:ln>
        </p:spPr>
      </p:sp>
      <p:sp>
        <p:nvSpPr>
          <p:cNvPr id="9" name="Text 7"/>
          <p:cNvSpPr/>
          <p:nvPr/>
        </p:nvSpPr>
        <p:spPr>
          <a:xfrm>
            <a:off x="3255824" y="4207167"/>
            <a:ext cx="221099" cy="276344"/>
          </a:xfrm>
          <a:prstGeom prst="rect">
            <a:avLst/>
          </a:prstGeom>
          <a:noFill/>
          <a:ln/>
        </p:spPr>
        <p:txBody>
          <a:bodyPr wrap="none" lIns="0" tIns="0" rIns="0" bIns="0" rtlCol="0" anchor="t"/>
          <a:lstStyle/>
          <a:p>
            <a:pPr algn="ctr" indent="0" marL="0">
              <a:lnSpc>
                <a:spcPts val="1700"/>
              </a:lnSpc>
              <a:buNone/>
            </a:pPr>
            <a:r>
              <a:rPr lang="en-US" sz="1700" b="1" dirty="0">
                <a:solidFill>
                  <a:srgbClr val="272525"/>
                </a:solidFill>
                <a:latin typeface="Inter Bold" pitchFamily="34" charset="0"/>
                <a:ea typeface="Inter Bold" pitchFamily="34" charset="-122"/>
                <a:cs typeface="Inter Bold" pitchFamily="34" charset="-120"/>
              </a:rPr>
              <a:t>1</a:t>
            </a:r>
            <a:endParaRPr lang="en-US" sz="1700" dirty="0"/>
          </a:p>
        </p:txBody>
      </p:sp>
      <p:sp>
        <p:nvSpPr>
          <p:cNvPr id="10" name="Text 8"/>
          <p:cNvSpPr/>
          <p:nvPr/>
        </p:nvSpPr>
        <p:spPr>
          <a:xfrm>
            <a:off x="2313265" y="2238851"/>
            <a:ext cx="2106216" cy="230386"/>
          </a:xfrm>
          <a:prstGeom prst="rect">
            <a:avLst/>
          </a:prstGeom>
          <a:noFill/>
          <a:ln/>
        </p:spPr>
        <p:txBody>
          <a:bodyPr wrap="none" lIns="0" tIns="0" rIns="0" bIns="0" rtlCol="0" anchor="t"/>
          <a:lstStyle/>
          <a:p>
            <a:pPr algn="ctr"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Days 1-100: Foundation</a:t>
            </a:r>
            <a:endParaRPr lang="en-US" sz="1450" dirty="0"/>
          </a:p>
        </p:txBody>
      </p:sp>
      <p:sp>
        <p:nvSpPr>
          <p:cNvPr id="11" name="Text 9"/>
          <p:cNvSpPr/>
          <p:nvPr/>
        </p:nvSpPr>
        <p:spPr>
          <a:xfrm>
            <a:off x="941189" y="2526625"/>
            <a:ext cx="4850368" cy="1362330"/>
          </a:xfrm>
          <a:prstGeom prst="rect">
            <a:avLst/>
          </a:prstGeom>
          <a:noFill/>
          <a:ln/>
        </p:spPr>
        <p:txBody>
          <a:bodyPr wrap="square" lIns="0" tIns="0" rIns="0" bIns="0" rtlCol="0" anchor="t"/>
          <a:lstStyle/>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Complete management assessment and align on strategic priorities</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Establish enhanced reporting and KPI tracking infrastructure</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Launch pricing optimization initiative across customer segments</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Initiate technology architecture review and modernization planning</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Begin M&amp;A pipeline development with focus on strategic targets</a:t>
            </a:r>
            <a:endParaRPr lang="en-US" sz="1150" dirty="0"/>
          </a:p>
        </p:txBody>
      </p:sp>
      <p:sp>
        <p:nvSpPr>
          <p:cNvPr id="12" name="Shape 10"/>
          <p:cNvSpPr/>
          <p:nvPr/>
        </p:nvSpPr>
        <p:spPr>
          <a:xfrm>
            <a:off x="5991225" y="4345339"/>
            <a:ext cx="15240" cy="442198"/>
          </a:xfrm>
          <a:prstGeom prst="roundRect">
            <a:avLst>
              <a:gd name="adj" fmla="val 406325"/>
            </a:avLst>
          </a:prstGeom>
          <a:solidFill>
            <a:srgbClr val="C0C1D7"/>
          </a:solidFill>
          <a:ln/>
        </p:spPr>
      </p:sp>
      <p:sp>
        <p:nvSpPr>
          <p:cNvPr id="13" name="Shape 11"/>
          <p:cNvSpPr/>
          <p:nvPr/>
        </p:nvSpPr>
        <p:spPr>
          <a:xfrm>
            <a:off x="5832991" y="4179485"/>
            <a:ext cx="331708" cy="331708"/>
          </a:xfrm>
          <a:prstGeom prst="roundRect">
            <a:avLst>
              <a:gd name="adj" fmla="val 18668"/>
            </a:avLst>
          </a:prstGeom>
          <a:solidFill>
            <a:srgbClr val="DADBF1"/>
          </a:solidFill>
          <a:ln w="7620">
            <a:solidFill>
              <a:srgbClr val="C0C1D7"/>
            </a:solidFill>
            <a:prstDash val="solid"/>
          </a:ln>
        </p:spPr>
      </p:sp>
      <p:sp>
        <p:nvSpPr>
          <p:cNvPr id="14" name="Text 12"/>
          <p:cNvSpPr/>
          <p:nvPr/>
        </p:nvSpPr>
        <p:spPr>
          <a:xfrm>
            <a:off x="5888295" y="4207167"/>
            <a:ext cx="221099" cy="276344"/>
          </a:xfrm>
          <a:prstGeom prst="rect">
            <a:avLst/>
          </a:prstGeom>
          <a:noFill/>
          <a:ln/>
        </p:spPr>
        <p:txBody>
          <a:bodyPr wrap="none" lIns="0" tIns="0" rIns="0" bIns="0" rtlCol="0" anchor="t"/>
          <a:lstStyle/>
          <a:p>
            <a:pPr algn="ctr" indent="0" marL="0">
              <a:lnSpc>
                <a:spcPts val="1700"/>
              </a:lnSpc>
              <a:buNone/>
            </a:pPr>
            <a:r>
              <a:rPr lang="en-US" sz="1700" b="1" dirty="0">
                <a:solidFill>
                  <a:srgbClr val="272525"/>
                </a:solidFill>
                <a:latin typeface="Inter Bold" pitchFamily="34" charset="0"/>
                <a:ea typeface="Inter Bold" pitchFamily="34" charset="-122"/>
                <a:cs typeface="Inter Bold" pitchFamily="34" charset="-120"/>
              </a:rPr>
              <a:t>2</a:t>
            </a:r>
            <a:endParaRPr lang="en-US" sz="1700" dirty="0"/>
          </a:p>
        </p:txBody>
      </p:sp>
      <p:sp>
        <p:nvSpPr>
          <p:cNvPr id="15" name="Text 13"/>
          <p:cNvSpPr/>
          <p:nvPr/>
        </p:nvSpPr>
        <p:spPr>
          <a:xfrm>
            <a:off x="4807029" y="4935056"/>
            <a:ext cx="2383750" cy="230386"/>
          </a:xfrm>
          <a:prstGeom prst="rect">
            <a:avLst/>
          </a:prstGeom>
          <a:noFill/>
          <a:ln/>
        </p:spPr>
        <p:txBody>
          <a:bodyPr wrap="none" lIns="0" tIns="0" rIns="0" bIns="0" rtlCol="0" anchor="t"/>
          <a:lstStyle/>
          <a:p>
            <a:pPr algn="ctr"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Months 4-12: Acceleration</a:t>
            </a:r>
            <a:endParaRPr lang="en-US" sz="1450" dirty="0"/>
          </a:p>
        </p:txBody>
      </p:sp>
      <p:sp>
        <p:nvSpPr>
          <p:cNvPr id="16" name="Text 14"/>
          <p:cNvSpPr/>
          <p:nvPr/>
        </p:nvSpPr>
        <p:spPr>
          <a:xfrm>
            <a:off x="3573661" y="5222830"/>
            <a:ext cx="4850487" cy="1751567"/>
          </a:xfrm>
          <a:prstGeom prst="rect">
            <a:avLst/>
          </a:prstGeom>
          <a:noFill/>
          <a:ln/>
        </p:spPr>
        <p:txBody>
          <a:bodyPr wrap="square" lIns="0" tIns="0" rIns="0" bIns="0" rtlCol="0" anchor="t"/>
          <a:lstStyle/>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Execute first bolt-on acquisition to expand capabilities or geography</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Launch sales excellence program with upgraded CRM and enablement</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Implement operational improvements targeting $15M EBITDA impact</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Introduce first new product from innovation pipeline</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Expand international presence with dedicated country management</a:t>
            </a:r>
            <a:endParaRPr lang="en-US" sz="1150" dirty="0"/>
          </a:p>
        </p:txBody>
      </p:sp>
      <p:sp>
        <p:nvSpPr>
          <p:cNvPr id="17" name="Shape 15"/>
          <p:cNvSpPr/>
          <p:nvPr/>
        </p:nvSpPr>
        <p:spPr>
          <a:xfrm>
            <a:off x="8623697" y="3903141"/>
            <a:ext cx="15240" cy="442198"/>
          </a:xfrm>
          <a:prstGeom prst="roundRect">
            <a:avLst>
              <a:gd name="adj" fmla="val 406325"/>
            </a:avLst>
          </a:prstGeom>
          <a:solidFill>
            <a:srgbClr val="C0C1D7"/>
          </a:solidFill>
          <a:ln/>
        </p:spPr>
      </p:sp>
      <p:sp>
        <p:nvSpPr>
          <p:cNvPr id="18" name="Shape 16"/>
          <p:cNvSpPr/>
          <p:nvPr/>
        </p:nvSpPr>
        <p:spPr>
          <a:xfrm>
            <a:off x="8465463" y="4179485"/>
            <a:ext cx="331708" cy="331708"/>
          </a:xfrm>
          <a:prstGeom prst="roundRect">
            <a:avLst>
              <a:gd name="adj" fmla="val 18668"/>
            </a:avLst>
          </a:prstGeom>
          <a:solidFill>
            <a:srgbClr val="DADBF1"/>
          </a:solidFill>
          <a:ln w="7620">
            <a:solidFill>
              <a:srgbClr val="C0C1D7"/>
            </a:solidFill>
            <a:prstDash val="solid"/>
          </a:ln>
        </p:spPr>
      </p:sp>
      <p:sp>
        <p:nvSpPr>
          <p:cNvPr id="19" name="Text 17"/>
          <p:cNvSpPr/>
          <p:nvPr/>
        </p:nvSpPr>
        <p:spPr>
          <a:xfrm>
            <a:off x="8520767" y="4207167"/>
            <a:ext cx="221099" cy="276344"/>
          </a:xfrm>
          <a:prstGeom prst="rect">
            <a:avLst/>
          </a:prstGeom>
          <a:noFill/>
          <a:ln/>
        </p:spPr>
        <p:txBody>
          <a:bodyPr wrap="none" lIns="0" tIns="0" rIns="0" bIns="0" rtlCol="0" anchor="t"/>
          <a:lstStyle/>
          <a:p>
            <a:pPr algn="ctr" indent="0" marL="0">
              <a:lnSpc>
                <a:spcPts val="1700"/>
              </a:lnSpc>
              <a:buNone/>
            </a:pPr>
            <a:r>
              <a:rPr lang="en-US" sz="1700" b="1" dirty="0">
                <a:solidFill>
                  <a:srgbClr val="272525"/>
                </a:solidFill>
                <a:latin typeface="Inter Bold" pitchFamily="34" charset="0"/>
                <a:ea typeface="Inter Bold" pitchFamily="34" charset="-122"/>
                <a:cs typeface="Inter Bold" pitchFamily="34" charset="-120"/>
              </a:rPr>
              <a:t>3</a:t>
            </a:r>
            <a:endParaRPr lang="en-US" sz="1700" dirty="0"/>
          </a:p>
        </p:txBody>
      </p:sp>
      <p:sp>
        <p:nvSpPr>
          <p:cNvPr id="20" name="Text 18"/>
          <p:cNvSpPr/>
          <p:nvPr/>
        </p:nvSpPr>
        <p:spPr>
          <a:xfrm>
            <a:off x="7709892" y="2238851"/>
            <a:ext cx="1842968" cy="230386"/>
          </a:xfrm>
          <a:prstGeom prst="rect">
            <a:avLst/>
          </a:prstGeom>
          <a:noFill/>
          <a:ln/>
        </p:spPr>
        <p:txBody>
          <a:bodyPr wrap="none" lIns="0" tIns="0" rIns="0" bIns="0" rtlCol="0" anchor="t"/>
          <a:lstStyle/>
          <a:p>
            <a:pPr algn="ctr"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Years 2-3: Scale</a:t>
            </a:r>
            <a:endParaRPr lang="en-US" sz="1450" dirty="0"/>
          </a:p>
        </p:txBody>
      </p:sp>
      <p:sp>
        <p:nvSpPr>
          <p:cNvPr id="21" name="Text 19"/>
          <p:cNvSpPr/>
          <p:nvPr/>
        </p:nvSpPr>
        <p:spPr>
          <a:xfrm>
            <a:off x="6206133" y="2526625"/>
            <a:ext cx="4850487" cy="1362330"/>
          </a:xfrm>
          <a:prstGeom prst="rect">
            <a:avLst/>
          </a:prstGeom>
          <a:noFill/>
          <a:ln/>
        </p:spPr>
        <p:txBody>
          <a:bodyPr wrap="square" lIns="0" tIns="0" rIns="0" bIns="0" rtlCol="0" anchor="t"/>
          <a:lstStyle/>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Complete second strategic acquisition to achieve market leadership</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Scale international operations to 35% of total revenue</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Achieve target operating margins through full realization of initiatives</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Build out product suite to address adjacent market opportunities</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Strengthen management team with key functional hires</a:t>
            </a:r>
            <a:endParaRPr lang="en-US" sz="1150" dirty="0"/>
          </a:p>
        </p:txBody>
      </p:sp>
      <p:sp>
        <p:nvSpPr>
          <p:cNvPr id="22" name="Shape 20"/>
          <p:cNvSpPr/>
          <p:nvPr/>
        </p:nvSpPr>
        <p:spPr>
          <a:xfrm>
            <a:off x="11256288" y="4345339"/>
            <a:ext cx="15240" cy="442198"/>
          </a:xfrm>
          <a:prstGeom prst="roundRect">
            <a:avLst>
              <a:gd name="adj" fmla="val 406325"/>
            </a:avLst>
          </a:prstGeom>
          <a:solidFill>
            <a:srgbClr val="C0C1D7"/>
          </a:solidFill>
          <a:ln/>
        </p:spPr>
      </p:sp>
      <p:sp>
        <p:nvSpPr>
          <p:cNvPr id="23" name="Shape 21"/>
          <p:cNvSpPr/>
          <p:nvPr/>
        </p:nvSpPr>
        <p:spPr>
          <a:xfrm>
            <a:off x="11098054" y="4179485"/>
            <a:ext cx="331708" cy="331708"/>
          </a:xfrm>
          <a:prstGeom prst="roundRect">
            <a:avLst>
              <a:gd name="adj" fmla="val 18668"/>
            </a:avLst>
          </a:prstGeom>
          <a:solidFill>
            <a:srgbClr val="DADBF1"/>
          </a:solidFill>
          <a:ln w="7620">
            <a:solidFill>
              <a:srgbClr val="C0C1D7"/>
            </a:solidFill>
            <a:prstDash val="solid"/>
          </a:ln>
        </p:spPr>
      </p:sp>
      <p:sp>
        <p:nvSpPr>
          <p:cNvPr id="24" name="Text 22"/>
          <p:cNvSpPr/>
          <p:nvPr/>
        </p:nvSpPr>
        <p:spPr>
          <a:xfrm>
            <a:off x="11153358" y="4207167"/>
            <a:ext cx="221099" cy="276344"/>
          </a:xfrm>
          <a:prstGeom prst="rect">
            <a:avLst/>
          </a:prstGeom>
          <a:noFill/>
          <a:ln/>
        </p:spPr>
        <p:txBody>
          <a:bodyPr wrap="none" lIns="0" tIns="0" rIns="0" bIns="0" rtlCol="0" anchor="t"/>
          <a:lstStyle/>
          <a:p>
            <a:pPr algn="ctr" indent="0" marL="0">
              <a:lnSpc>
                <a:spcPts val="1700"/>
              </a:lnSpc>
              <a:buNone/>
            </a:pPr>
            <a:r>
              <a:rPr lang="en-US" sz="1700" b="1" dirty="0">
                <a:solidFill>
                  <a:srgbClr val="272525"/>
                </a:solidFill>
                <a:latin typeface="Inter Bold" pitchFamily="34" charset="0"/>
                <a:ea typeface="Inter Bold" pitchFamily="34" charset="-122"/>
                <a:cs typeface="Inter Bold" pitchFamily="34" charset="-120"/>
              </a:rPr>
              <a:t>4</a:t>
            </a:r>
            <a:endParaRPr lang="en-US" sz="1700" dirty="0"/>
          </a:p>
        </p:txBody>
      </p:sp>
      <p:sp>
        <p:nvSpPr>
          <p:cNvPr id="25" name="Text 23"/>
          <p:cNvSpPr/>
          <p:nvPr/>
        </p:nvSpPr>
        <p:spPr>
          <a:xfrm>
            <a:off x="10266402" y="4935056"/>
            <a:ext cx="1995011" cy="230386"/>
          </a:xfrm>
          <a:prstGeom prst="rect">
            <a:avLst/>
          </a:prstGeom>
          <a:noFill/>
          <a:ln/>
        </p:spPr>
        <p:txBody>
          <a:bodyPr wrap="none" lIns="0" tIns="0" rIns="0" bIns="0" rtlCol="0" anchor="t"/>
          <a:lstStyle/>
          <a:p>
            <a:pPr algn="ctr"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Years 4-5: Positioning</a:t>
            </a:r>
            <a:endParaRPr lang="en-US" sz="1450" dirty="0"/>
          </a:p>
        </p:txBody>
      </p:sp>
      <p:sp>
        <p:nvSpPr>
          <p:cNvPr id="26" name="Text 24"/>
          <p:cNvSpPr/>
          <p:nvPr/>
        </p:nvSpPr>
        <p:spPr>
          <a:xfrm>
            <a:off x="8838724" y="5222830"/>
            <a:ext cx="4850487" cy="973093"/>
          </a:xfrm>
          <a:prstGeom prst="rect">
            <a:avLst/>
          </a:prstGeom>
          <a:noFill/>
          <a:ln/>
        </p:spPr>
        <p:txBody>
          <a:bodyPr wrap="square" lIns="0" tIns="0" rIns="0" bIns="0" rtlCol="0" anchor="t"/>
          <a:lstStyle/>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Establish clear market leadership across core segments</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Demonstrate sustainable above-market growth trajectory</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Optimize capital structure and prepare for exit process</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Position company for premium valuation or strategic sale</a:t>
            </a:r>
            <a:endParaRPr lang="en-US" sz="1150" dirty="0"/>
          </a:p>
          <a:p>
            <a:pPr algn="l" marL="342900" indent="-342900">
              <a:lnSpc>
                <a:spcPts val="1500"/>
              </a:lnSpc>
              <a:buSzPct val="100000"/>
              <a:buChar char="•"/>
            </a:pPr>
            <a:r>
              <a:rPr lang="en-US" sz="1150" dirty="0">
                <a:solidFill>
                  <a:srgbClr val="272525"/>
                </a:solidFill>
                <a:latin typeface="Inter" pitchFamily="34" charset="0"/>
                <a:ea typeface="Inter" pitchFamily="34" charset="-122"/>
                <a:cs typeface="Inter" pitchFamily="34" charset="-120"/>
              </a:rPr>
              <a:t>Document value creation story for exit marketing</a:t>
            </a:r>
            <a:endParaRPr lang="en-US" sz="11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799267"/>
            <a:ext cx="7552373"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Management Team Assessment</a:t>
            </a:r>
            <a:endParaRPr lang="en-US" sz="3750" dirty="0"/>
          </a:p>
        </p:txBody>
      </p:sp>
      <p:pic>
        <p:nvPicPr>
          <p:cNvPr id="3" name="Image 0" descr="preencoded.png">    </p:cNvPr>
          <p:cNvPicPr>
            <a:picLocks noChangeAspect="1"/>
          </p:cNvPicPr>
          <p:nvPr/>
        </p:nvPicPr>
        <p:blipFill>
          <a:blip r:embed="rId1"/>
          <a:stretch>
            <a:fillRect/>
          </a:stretch>
        </p:blipFill>
        <p:spPr>
          <a:xfrm>
            <a:off x="793790" y="1831777"/>
            <a:ext cx="4768929" cy="4768929"/>
          </a:xfrm>
          <a:prstGeom prst="rect">
            <a:avLst/>
          </a:prstGeom>
        </p:spPr>
      </p:pic>
      <p:sp>
        <p:nvSpPr>
          <p:cNvPr id="4" name="Text 1"/>
          <p:cNvSpPr/>
          <p:nvPr/>
        </p:nvSpPr>
        <p:spPr>
          <a:xfrm>
            <a:off x="6882289" y="1811298"/>
            <a:ext cx="3724513"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Exceptional Leadership in Place</a:t>
            </a:r>
            <a:endParaRPr lang="en-US" sz="1850" dirty="0"/>
          </a:p>
        </p:txBody>
      </p:sp>
      <p:sp>
        <p:nvSpPr>
          <p:cNvPr id="5" name="Text 2"/>
          <p:cNvSpPr/>
          <p:nvPr/>
        </p:nvSpPr>
        <p:spPr>
          <a:xfrm>
            <a:off x="6882289" y="2276356"/>
            <a:ext cx="6961823" cy="1141095"/>
          </a:xfrm>
          <a:prstGeom prst="rect">
            <a:avLst/>
          </a:prstGeom>
          <a:noFill/>
          <a:ln/>
        </p:spPr>
        <p:txBody>
          <a:bodyPr wrap="squar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The management team combines deep industry expertise with proven execution capabilities. The CEO has 20+ years of sector experience and successfully scaled two previous companies through significant growth phases.</a:t>
            </a:r>
            <a:endParaRPr lang="en-US" sz="1500" dirty="0"/>
          </a:p>
        </p:txBody>
      </p:sp>
      <p:sp>
        <p:nvSpPr>
          <p:cNvPr id="6" name="Text 3"/>
          <p:cNvSpPr/>
          <p:nvPr/>
        </p:nvSpPr>
        <p:spPr>
          <a:xfrm>
            <a:off x="6882289" y="3564850"/>
            <a:ext cx="6961823" cy="1141095"/>
          </a:xfrm>
          <a:prstGeom prst="rect">
            <a:avLst/>
          </a:prstGeom>
          <a:noFill/>
          <a:ln/>
        </p:spPr>
        <p:txBody>
          <a:bodyPr wrap="square" lIns="0" tIns="0" rIns="0" bIns="0" rtlCol="0" anchor="t"/>
          <a:lstStyle/>
          <a:p>
            <a:pPr algn="l" indent="0" marL="0">
              <a:lnSpc>
                <a:spcPts val="2200"/>
              </a:lnSpc>
              <a:buNone/>
            </a:pPr>
            <a:r>
              <a:rPr lang="en-US" sz="1500" b="1" dirty="0">
                <a:solidFill>
                  <a:srgbClr val="272525"/>
                </a:solidFill>
                <a:latin typeface="Inter" pitchFamily="34" charset="0"/>
                <a:ea typeface="Inter" pitchFamily="34" charset="-122"/>
                <a:cs typeface="Inter" pitchFamily="34" charset="-120"/>
              </a:rPr>
              <a:t>Key Strengths:</a:t>
            </a:r>
            <a:pPr algn="l" indent="0" marL="0">
              <a:lnSpc>
                <a:spcPts val="2200"/>
              </a:lnSpc>
              <a:buNone/>
            </a:pPr>
            <a:r>
              <a:rPr lang="en-US" sz="1500" dirty="0">
                <a:solidFill>
                  <a:srgbClr val="272525"/>
                </a:solidFill>
                <a:latin typeface="Inter" pitchFamily="34" charset="0"/>
                <a:ea typeface="Inter" pitchFamily="34" charset="-122"/>
                <a:cs typeface="Inter" pitchFamily="34" charset="-120"/>
              </a:rPr>
              <a:t> The team has demonstrated strong strategic thinking, operational discipline, and ability to execute against ambitious plans. They have successfully navigated multiple business cycles and competitive challenges while maintaining culture and employee engagement.</a:t>
            </a:r>
            <a:endParaRPr lang="en-US" sz="1500" dirty="0"/>
          </a:p>
        </p:txBody>
      </p:sp>
      <p:sp>
        <p:nvSpPr>
          <p:cNvPr id="7" name="Text 4"/>
          <p:cNvSpPr/>
          <p:nvPr/>
        </p:nvSpPr>
        <p:spPr>
          <a:xfrm>
            <a:off x="6882289" y="4853345"/>
            <a:ext cx="6961823" cy="1141095"/>
          </a:xfrm>
          <a:prstGeom prst="rect">
            <a:avLst/>
          </a:prstGeom>
          <a:noFill/>
          <a:ln/>
        </p:spPr>
        <p:txBody>
          <a:bodyPr wrap="square" lIns="0" tIns="0" rIns="0" bIns="0" rtlCol="0" anchor="t"/>
          <a:lstStyle/>
          <a:p>
            <a:pPr algn="l" indent="0" marL="0">
              <a:lnSpc>
                <a:spcPts val="2200"/>
              </a:lnSpc>
              <a:buNone/>
            </a:pPr>
            <a:r>
              <a:rPr lang="en-US" sz="1500" b="1" dirty="0">
                <a:solidFill>
                  <a:srgbClr val="272525"/>
                </a:solidFill>
                <a:latin typeface="Inter" pitchFamily="34" charset="0"/>
                <a:ea typeface="Inter" pitchFamily="34" charset="-122"/>
                <a:cs typeface="Inter" pitchFamily="34" charset="-120"/>
              </a:rPr>
              <a:t>Development Opportunities:</a:t>
            </a:r>
            <a:pPr algn="l" indent="0" marL="0">
              <a:lnSpc>
                <a:spcPts val="2200"/>
              </a:lnSpc>
              <a:buNone/>
            </a:pPr>
            <a:r>
              <a:rPr lang="en-US" sz="1500" dirty="0">
                <a:solidFill>
                  <a:srgbClr val="272525"/>
                </a:solidFill>
                <a:latin typeface="Inter" pitchFamily="34" charset="0"/>
                <a:ea typeface="Inter" pitchFamily="34" charset="-122"/>
                <a:cs typeface="Inter" pitchFamily="34" charset="-120"/>
              </a:rPr>
              <a:t> We have identified specific areas where the team would benefit from additional capabilities, including international expansion expertise and M&amp;A integration experience. Our value creation plan includes targeted functional hires to address these gaps.</a:t>
            </a:r>
            <a:endParaRPr lang="en-US" sz="1500" dirty="0"/>
          </a:p>
        </p:txBody>
      </p:sp>
      <p:sp>
        <p:nvSpPr>
          <p:cNvPr id="8" name="Text 5"/>
          <p:cNvSpPr/>
          <p:nvPr/>
        </p:nvSpPr>
        <p:spPr>
          <a:xfrm>
            <a:off x="6882289" y="6141839"/>
            <a:ext cx="6961823" cy="1141095"/>
          </a:xfrm>
          <a:prstGeom prst="rect">
            <a:avLst/>
          </a:prstGeom>
          <a:noFill/>
          <a:ln/>
        </p:spPr>
        <p:txBody>
          <a:bodyPr wrap="square" lIns="0" tIns="0" rIns="0" bIns="0" rtlCol="0" anchor="t"/>
          <a:lstStyle/>
          <a:p>
            <a:pPr algn="l" indent="0" marL="0">
              <a:lnSpc>
                <a:spcPts val="2200"/>
              </a:lnSpc>
              <a:buNone/>
            </a:pPr>
            <a:r>
              <a:rPr lang="en-US" sz="1500" b="1" dirty="0">
                <a:solidFill>
                  <a:srgbClr val="272525"/>
                </a:solidFill>
                <a:latin typeface="Inter" pitchFamily="34" charset="0"/>
                <a:ea typeface="Inter" pitchFamily="34" charset="-122"/>
                <a:cs typeface="Inter" pitchFamily="34" charset="-120"/>
              </a:rPr>
              <a:t>Retention and Incentives:</a:t>
            </a:r>
            <a:pPr algn="l" indent="0" marL="0">
              <a:lnSpc>
                <a:spcPts val="2200"/>
              </a:lnSpc>
              <a:buNone/>
            </a:pPr>
            <a:r>
              <a:rPr lang="en-US" sz="1500" dirty="0">
                <a:solidFill>
                  <a:srgbClr val="272525"/>
                </a:solidFill>
                <a:latin typeface="Inter" pitchFamily="34" charset="0"/>
                <a:ea typeface="Inter" pitchFamily="34" charset="-122"/>
                <a:cs typeface="Inter" pitchFamily="34" charset="-120"/>
              </a:rPr>
              <a:t> We have designed a comprehensive management incentive plan that aligns interests with our investment thesis and ensures key personnel remain committed through the hold period and value creation initiatives.</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906780"/>
            <a:ext cx="6316742"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Leadership Team Profiles</a:t>
            </a:r>
            <a:endParaRPr lang="en-US" sz="4000" dirty="0"/>
          </a:p>
        </p:txBody>
      </p:sp>
      <p:pic>
        <p:nvPicPr>
          <p:cNvPr id="3" name="Image 0" descr="preencoded.png">    </p:cNvPr>
          <p:cNvPicPr>
            <a:picLocks noChangeAspect="1"/>
          </p:cNvPicPr>
          <p:nvPr/>
        </p:nvPicPr>
        <p:blipFill>
          <a:blip r:embed="rId1"/>
          <a:stretch>
            <a:fillRect/>
          </a:stretch>
        </p:blipFill>
        <p:spPr>
          <a:xfrm>
            <a:off x="793790" y="1912144"/>
            <a:ext cx="806053" cy="806053"/>
          </a:xfrm>
          <a:prstGeom prst="rect">
            <a:avLst/>
          </a:prstGeom>
        </p:spPr>
      </p:pic>
      <p:sp>
        <p:nvSpPr>
          <p:cNvPr id="4" name="Text 1"/>
          <p:cNvSpPr/>
          <p:nvPr/>
        </p:nvSpPr>
        <p:spPr>
          <a:xfrm>
            <a:off x="1829395" y="1912144"/>
            <a:ext cx="2052876" cy="637699"/>
          </a:xfrm>
          <a:prstGeom prst="rect">
            <a:avLst/>
          </a:prstGeom>
          <a:noFill/>
          <a:ln/>
        </p:spPr>
        <p:txBody>
          <a:bodyPr wrap="squar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Chief Executive Officer</a:t>
            </a:r>
            <a:endParaRPr lang="en-US" sz="2000" dirty="0"/>
          </a:p>
        </p:txBody>
      </p:sp>
      <p:sp>
        <p:nvSpPr>
          <p:cNvPr id="5" name="Text 2"/>
          <p:cNvSpPr/>
          <p:nvPr/>
        </p:nvSpPr>
        <p:spPr>
          <a:xfrm>
            <a:off x="1829395" y="2659975"/>
            <a:ext cx="2052876" cy="4343876"/>
          </a:xfrm>
          <a:prstGeom prst="rect">
            <a:avLst/>
          </a:prstGeom>
          <a:noFill/>
          <a:ln/>
        </p:spPr>
        <p:txBody>
          <a:bodyPr wrap="square" lIns="0" tIns="0" rIns="0" bIns="0" rtlCol="0" anchor="t"/>
          <a:lstStyle/>
          <a:p>
            <a:pPr algn="l" indent="0" marL="0">
              <a:lnSpc>
                <a:spcPts val="2400"/>
              </a:lnSpc>
              <a:buNone/>
            </a:pPr>
            <a:r>
              <a:rPr lang="en-US" sz="1600" b="1" dirty="0">
                <a:solidFill>
                  <a:srgbClr val="272525"/>
                </a:solidFill>
                <a:latin typeface="Inter" pitchFamily="34" charset="0"/>
                <a:ea typeface="Inter" pitchFamily="34" charset="-122"/>
                <a:cs typeface="Inter" pitchFamily="34" charset="-120"/>
              </a:rPr>
              <a:t>Sarah Chen</a:t>
            </a:r>
            <a:pPr algn="l" indent="0" marL="0">
              <a:lnSpc>
                <a:spcPts val="2400"/>
              </a:lnSpc>
              <a:buNone/>
            </a:pPr>
            <a:r>
              <a:rPr lang="en-US" sz="1600" dirty="0">
                <a:solidFill>
                  <a:srgbClr val="272525"/>
                </a:solidFill>
                <a:latin typeface="Inter" pitchFamily="34" charset="0"/>
                <a:ea typeface="Inter" pitchFamily="34" charset="-122"/>
                <a:cs typeface="Inter" pitchFamily="34" charset="-120"/>
              </a:rPr>
              <a:t> brings 22 years of industry leadership experience, including previous roles as COO of a Fortune 500 competitor and founding executive of a successful industry startup. MBA from Stanford; proven track record of value creation.</a:t>
            </a:r>
            <a:endParaRPr lang="en-US" sz="1600" dirty="0"/>
          </a:p>
        </p:txBody>
      </p:sp>
      <p:pic>
        <p:nvPicPr>
          <p:cNvPr id="6" name="Image 1" descr="preencoded.png">    </p:cNvPr>
          <p:cNvPicPr>
            <a:picLocks noChangeAspect="1"/>
          </p:cNvPicPr>
          <p:nvPr/>
        </p:nvPicPr>
        <p:blipFill>
          <a:blip r:embed="rId2"/>
          <a:stretch>
            <a:fillRect/>
          </a:stretch>
        </p:blipFill>
        <p:spPr>
          <a:xfrm>
            <a:off x="4111823" y="1912144"/>
            <a:ext cx="806053" cy="806053"/>
          </a:xfrm>
          <a:prstGeom prst="rect">
            <a:avLst/>
          </a:prstGeom>
        </p:spPr>
      </p:pic>
      <p:sp>
        <p:nvSpPr>
          <p:cNvPr id="7" name="Text 3"/>
          <p:cNvSpPr/>
          <p:nvPr/>
        </p:nvSpPr>
        <p:spPr>
          <a:xfrm>
            <a:off x="5147429" y="1912144"/>
            <a:ext cx="2052995" cy="637699"/>
          </a:xfrm>
          <a:prstGeom prst="rect">
            <a:avLst/>
          </a:prstGeom>
          <a:noFill/>
          <a:ln/>
        </p:spPr>
        <p:txBody>
          <a:bodyPr wrap="squar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Chief Financial Officer</a:t>
            </a:r>
            <a:endParaRPr lang="en-US" sz="2000" dirty="0"/>
          </a:p>
        </p:txBody>
      </p:sp>
      <p:sp>
        <p:nvSpPr>
          <p:cNvPr id="8" name="Text 4"/>
          <p:cNvSpPr/>
          <p:nvPr/>
        </p:nvSpPr>
        <p:spPr>
          <a:xfrm>
            <a:off x="5147429" y="2659975"/>
            <a:ext cx="2052995" cy="4033599"/>
          </a:xfrm>
          <a:prstGeom prst="rect">
            <a:avLst/>
          </a:prstGeom>
          <a:noFill/>
          <a:ln/>
        </p:spPr>
        <p:txBody>
          <a:bodyPr wrap="square" lIns="0" tIns="0" rIns="0" bIns="0" rtlCol="0" anchor="t"/>
          <a:lstStyle/>
          <a:p>
            <a:pPr algn="l" indent="0" marL="0">
              <a:lnSpc>
                <a:spcPts val="2400"/>
              </a:lnSpc>
              <a:buNone/>
            </a:pPr>
            <a:r>
              <a:rPr lang="en-US" sz="1600" b="1" dirty="0">
                <a:solidFill>
                  <a:srgbClr val="272525"/>
                </a:solidFill>
                <a:latin typeface="Inter" pitchFamily="34" charset="0"/>
                <a:ea typeface="Inter" pitchFamily="34" charset="-122"/>
                <a:cs typeface="Inter" pitchFamily="34" charset="-120"/>
              </a:rPr>
              <a:t>Michael Roberts</a:t>
            </a:r>
            <a:pPr algn="l" indent="0" marL="0">
              <a:lnSpc>
                <a:spcPts val="2400"/>
              </a:lnSpc>
              <a:buNone/>
            </a:pPr>
            <a:r>
              <a:rPr lang="en-US" sz="1600" dirty="0">
                <a:solidFill>
                  <a:srgbClr val="272525"/>
                </a:solidFill>
                <a:latin typeface="Inter" pitchFamily="34" charset="0"/>
                <a:ea typeface="Inter" pitchFamily="34" charset="-122"/>
                <a:cs typeface="Inter" pitchFamily="34" charset="-120"/>
              </a:rPr>
              <a:t> joined from a Big 4 advisory practice where he specialized in growth company finance. Previously served as VP Finance for two PE-backed portfolio companies. CPA and CFA charterholder with strong capital markets experience.</a:t>
            </a:r>
            <a:endParaRPr lang="en-US" sz="1600" dirty="0"/>
          </a:p>
        </p:txBody>
      </p:sp>
      <p:pic>
        <p:nvPicPr>
          <p:cNvPr id="9" name="Image 2" descr="preencoded.png">    </p:cNvPr>
          <p:cNvPicPr>
            <a:picLocks noChangeAspect="1"/>
          </p:cNvPicPr>
          <p:nvPr/>
        </p:nvPicPr>
        <p:blipFill>
          <a:blip r:embed="rId3"/>
          <a:stretch>
            <a:fillRect/>
          </a:stretch>
        </p:blipFill>
        <p:spPr>
          <a:xfrm>
            <a:off x="7429976" y="1912144"/>
            <a:ext cx="806053" cy="806053"/>
          </a:xfrm>
          <a:prstGeom prst="rect">
            <a:avLst/>
          </a:prstGeom>
        </p:spPr>
      </p:pic>
      <p:sp>
        <p:nvSpPr>
          <p:cNvPr id="10" name="Text 5"/>
          <p:cNvSpPr/>
          <p:nvPr/>
        </p:nvSpPr>
        <p:spPr>
          <a:xfrm>
            <a:off x="8465582" y="1912144"/>
            <a:ext cx="2052876" cy="956548"/>
          </a:xfrm>
          <a:prstGeom prst="rect">
            <a:avLst/>
          </a:prstGeom>
          <a:noFill/>
          <a:ln/>
        </p:spPr>
        <p:txBody>
          <a:bodyPr wrap="squar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Chief Technology Officer</a:t>
            </a:r>
            <a:endParaRPr lang="en-US" sz="2000" dirty="0"/>
          </a:p>
        </p:txBody>
      </p:sp>
      <p:sp>
        <p:nvSpPr>
          <p:cNvPr id="11" name="Text 6"/>
          <p:cNvSpPr/>
          <p:nvPr/>
        </p:nvSpPr>
        <p:spPr>
          <a:xfrm>
            <a:off x="8465582" y="2978825"/>
            <a:ext cx="2052876" cy="4343876"/>
          </a:xfrm>
          <a:prstGeom prst="rect">
            <a:avLst/>
          </a:prstGeom>
          <a:noFill/>
          <a:ln/>
        </p:spPr>
        <p:txBody>
          <a:bodyPr wrap="square" lIns="0" tIns="0" rIns="0" bIns="0" rtlCol="0" anchor="t"/>
          <a:lstStyle/>
          <a:p>
            <a:pPr algn="l" indent="0" marL="0">
              <a:lnSpc>
                <a:spcPts val="2400"/>
              </a:lnSpc>
              <a:buNone/>
            </a:pPr>
            <a:r>
              <a:rPr lang="en-US" sz="1600" b="1" dirty="0">
                <a:solidFill>
                  <a:srgbClr val="272525"/>
                </a:solidFill>
                <a:latin typeface="Inter" pitchFamily="34" charset="0"/>
                <a:ea typeface="Inter" pitchFamily="34" charset="-122"/>
                <a:cs typeface="Inter" pitchFamily="34" charset="-120"/>
              </a:rPr>
              <a:t>David Kumar</a:t>
            </a:r>
            <a:pPr algn="l" indent="0" marL="0">
              <a:lnSpc>
                <a:spcPts val="2400"/>
              </a:lnSpc>
              <a:buNone/>
            </a:pPr>
            <a:r>
              <a:rPr lang="en-US" sz="1600" dirty="0">
                <a:solidFill>
                  <a:srgbClr val="272525"/>
                </a:solidFill>
                <a:latin typeface="Inter" pitchFamily="34" charset="0"/>
                <a:ea typeface="Inter" pitchFamily="34" charset="-122"/>
                <a:cs typeface="Inter" pitchFamily="34" charset="-120"/>
              </a:rPr>
              <a:t> has led product and engineering teams at leading technology companies for 15 years. He holds 12 patents and has successfully overseen three major platform migrations. Computer Science PhD from MIT with deep technical expertise.</a:t>
            </a:r>
            <a:endParaRPr lang="en-US" sz="1600" dirty="0"/>
          </a:p>
        </p:txBody>
      </p:sp>
      <p:pic>
        <p:nvPicPr>
          <p:cNvPr id="12" name="Image 3" descr="preencoded.png">    </p:cNvPr>
          <p:cNvPicPr>
            <a:picLocks noChangeAspect="1"/>
          </p:cNvPicPr>
          <p:nvPr/>
        </p:nvPicPr>
        <p:blipFill>
          <a:blip r:embed="rId4"/>
          <a:stretch>
            <a:fillRect/>
          </a:stretch>
        </p:blipFill>
        <p:spPr>
          <a:xfrm>
            <a:off x="10748010" y="1912144"/>
            <a:ext cx="806053" cy="806053"/>
          </a:xfrm>
          <a:prstGeom prst="rect">
            <a:avLst/>
          </a:prstGeom>
        </p:spPr>
      </p:pic>
      <p:sp>
        <p:nvSpPr>
          <p:cNvPr id="13" name="Text 7"/>
          <p:cNvSpPr/>
          <p:nvPr/>
        </p:nvSpPr>
        <p:spPr>
          <a:xfrm>
            <a:off x="11783616" y="1912144"/>
            <a:ext cx="2052995" cy="637699"/>
          </a:xfrm>
          <a:prstGeom prst="rect">
            <a:avLst/>
          </a:prstGeom>
          <a:noFill/>
          <a:ln/>
        </p:spPr>
        <p:txBody>
          <a:bodyPr wrap="squar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Chief Revenue Officer</a:t>
            </a:r>
            <a:endParaRPr lang="en-US" sz="2000" dirty="0"/>
          </a:p>
        </p:txBody>
      </p:sp>
      <p:sp>
        <p:nvSpPr>
          <p:cNvPr id="14" name="Text 8"/>
          <p:cNvSpPr/>
          <p:nvPr/>
        </p:nvSpPr>
        <p:spPr>
          <a:xfrm>
            <a:off x="11783616" y="2659975"/>
            <a:ext cx="2052995" cy="4033599"/>
          </a:xfrm>
          <a:prstGeom prst="rect">
            <a:avLst/>
          </a:prstGeom>
          <a:noFill/>
          <a:ln/>
        </p:spPr>
        <p:txBody>
          <a:bodyPr wrap="square" lIns="0" tIns="0" rIns="0" bIns="0" rtlCol="0" anchor="t"/>
          <a:lstStyle/>
          <a:p>
            <a:pPr algn="l" indent="0" marL="0">
              <a:lnSpc>
                <a:spcPts val="2400"/>
              </a:lnSpc>
              <a:buNone/>
            </a:pPr>
            <a:r>
              <a:rPr lang="en-US" sz="1600" b="1" dirty="0">
                <a:solidFill>
                  <a:srgbClr val="272525"/>
                </a:solidFill>
                <a:latin typeface="Inter" pitchFamily="34" charset="0"/>
                <a:ea typeface="Inter" pitchFamily="34" charset="-122"/>
                <a:cs typeface="Inter" pitchFamily="34" charset="-120"/>
              </a:rPr>
              <a:t>Jennifer Martinez</a:t>
            </a:r>
            <a:pPr algn="l" indent="0" marL="0">
              <a:lnSpc>
                <a:spcPts val="2400"/>
              </a:lnSpc>
              <a:buNone/>
            </a:pPr>
            <a:r>
              <a:rPr lang="en-US" sz="1600" dirty="0">
                <a:solidFill>
                  <a:srgbClr val="272525"/>
                </a:solidFill>
                <a:latin typeface="Inter" pitchFamily="34" charset="0"/>
                <a:ea typeface="Inter" pitchFamily="34" charset="-122"/>
                <a:cs typeface="Inter" pitchFamily="34" charset="-120"/>
              </a:rPr>
              <a:t> has consistently exceeded revenue targets throughout her 18-year career. She built and scaled sales organizations at two high-growth SaaS companies, demonstrating expertise in both enterprise and mid-market motions.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86527" y="630912"/>
            <a:ext cx="1230273" cy="256580"/>
          </a:xfrm>
          <a:prstGeom prst="roundRect">
            <a:avLst>
              <a:gd name="adj" fmla="val 19130"/>
            </a:avLst>
          </a:prstGeom>
          <a:noFill/>
          <a:ln w="7620">
            <a:solidFill>
              <a:srgbClr val="4950BC"/>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1777" y="700802"/>
            <a:ext cx="116800" cy="116800"/>
          </a:xfrm>
          <a:prstGeom prst="rect">
            <a:avLst/>
          </a:prstGeom>
        </p:spPr>
      </p:pic>
      <p:sp>
        <p:nvSpPr>
          <p:cNvPr id="4" name="Text 1"/>
          <p:cNvSpPr/>
          <p:nvPr/>
        </p:nvSpPr>
        <p:spPr>
          <a:xfrm>
            <a:off x="1056918" y="682347"/>
            <a:ext cx="864632" cy="153710"/>
          </a:xfrm>
          <a:prstGeom prst="rect">
            <a:avLst/>
          </a:prstGeom>
          <a:noFill/>
          <a:ln/>
        </p:spPr>
        <p:txBody>
          <a:bodyPr wrap="none" lIns="0" tIns="0" rIns="0" bIns="0" rtlCol="0" anchor="t"/>
          <a:lstStyle/>
          <a:p>
            <a:pPr algn="l" indent="0" marL="0">
              <a:lnSpc>
                <a:spcPts val="1200"/>
              </a:lnSpc>
              <a:buNone/>
            </a:pPr>
            <a:r>
              <a:rPr lang="en-US" sz="900" dirty="0">
                <a:solidFill>
                  <a:srgbClr val="4950BC"/>
                </a:solidFill>
                <a:latin typeface="Inter" pitchFamily="34" charset="0"/>
                <a:ea typeface="Inter" pitchFamily="34" charset="-122"/>
                <a:cs typeface="Inter" pitchFamily="34" charset="-120"/>
              </a:rPr>
              <a:t>RISK ANALYSIS</a:t>
            </a:r>
            <a:endParaRPr lang="en-US" sz="900" dirty="0"/>
          </a:p>
        </p:txBody>
      </p:sp>
      <p:sp>
        <p:nvSpPr>
          <p:cNvPr id="5" name="Text 2"/>
          <p:cNvSpPr/>
          <p:nvPr/>
        </p:nvSpPr>
        <p:spPr>
          <a:xfrm>
            <a:off x="786527" y="925116"/>
            <a:ext cx="7610594" cy="456367"/>
          </a:xfrm>
          <a:prstGeom prst="rect">
            <a:avLst/>
          </a:prstGeom>
          <a:noFill/>
          <a:ln/>
        </p:spPr>
        <p:txBody>
          <a:bodyPr wrap="none" lIns="0" tIns="0" rIns="0" bIns="0" rtlCol="0" anchor="t"/>
          <a:lstStyle/>
          <a:p>
            <a:pPr algn="l" indent="0" marL="0">
              <a:lnSpc>
                <a:spcPts val="3550"/>
              </a:lnSpc>
              <a:buNone/>
            </a:pPr>
            <a:r>
              <a:rPr lang="en-US" sz="2850" b="1" dirty="0">
                <a:solidFill>
                  <a:srgbClr val="000000"/>
                </a:solidFill>
                <a:latin typeface="Inter Bold" pitchFamily="34" charset="0"/>
                <a:ea typeface="Inter Bold" pitchFamily="34" charset="-122"/>
                <a:cs typeface="Inter Bold" pitchFamily="34" charset="-120"/>
              </a:rPr>
              <a:t>Risk Assessment and Mitigation Strategies</a:t>
            </a:r>
            <a:endParaRPr lang="en-US" sz="2850" dirty="0"/>
          </a:p>
        </p:txBody>
      </p:sp>
      <p:sp>
        <p:nvSpPr>
          <p:cNvPr id="6" name="Text 3"/>
          <p:cNvSpPr/>
          <p:nvPr/>
        </p:nvSpPr>
        <p:spPr>
          <a:xfrm>
            <a:off x="786527" y="1522571"/>
            <a:ext cx="13057346" cy="384096"/>
          </a:xfrm>
          <a:prstGeom prst="rect">
            <a:avLst/>
          </a:prstGeom>
          <a:noFill/>
          <a:ln/>
        </p:spPr>
        <p:txBody>
          <a:bodyPr wrap="square" lIns="0" tIns="0" rIns="0" bIns="0" rtlCol="0" anchor="t"/>
          <a:lstStyle/>
          <a:p>
            <a:pPr algn="l" indent="0" marL="0">
              <a:lnSpc>
                <a:spcPts val="1500"/>
              </a:lnSpc>
              <a:buNone/>
            </a:pPr>
            <a:r>
              <a:rPr lang="en-US" sz="1150" dirty="0">
                <a:solidFill>
                  <a:srgbClr val="272525"/>
                </a:solidFill>
                <a:latin typeface="Inter" pitchFamily="34" charset="0"/>
                <a:ea typeface="Inter" pitchFamily="34" charset="-122"/>
                <a:cs typeface="Inter" pitchFamily="34" charset="-120"/>
              </a:rPr>
              <a:t>We have conducted comprehensive risk analysis across multiple dimensions and developed specific mitigation strategies for each identified risk. Our approach combines proactive risk management with contingency planning to protect value.</a:t>
            </a:r>
            <a:endParaRPr lang="en-US" sz="1150" dirty="0"/>
          </a:p>
        </p:txBody>
      </p:sp>
      <p:sp>
        <p:nvSpPr>
          <p:cNvPr id="7" name="Shape 4"/>
          <p:cNvSpPr/>
          <p:nvPr/>
        </p:nvSpPr>
        <p:spPr>
          <a:xfrm>
            <a:off x="786527" y="2012394"/>
            <a:ext cx="328613" cy="328613"/>
          </a:xfrm>
          <a:prstGeom prst="roundRect">
            <a:avLst>
              <a:gd name="adj" fmla="val 18671"/>
            </a:avLst>
          </a:prstGeom>
          <a:solidFill>
            <a:srgbClr val="DADBF1"/>
          </a:solidFill>
          <a:ln w="7620">
            <a:solidFill>
              <a:srgbClr val="C0C1D7"/>
            </a:solidFill>
            <a:prstDash val="solid"/>
          </a:ln>
        </p:spPr>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296" y="2067163"/>
            <a:ext cx="219075" cy="219075"/>
          </a:xfrm>
          <a:prstGeom prst="rect">
            <a:avLst/>
          </a:prstGeom>
        </p:spPr>
      </p:pic>
      <p:sp>
        <p:nvSpPr>
          <p:cNvPr id="9" name="Text 5"/>
          <p:cNvSpPr/>
          <p:nvPr/>
        </p:nvSpPr>
        <p:spPr>
          <a:xfrm>
            <a:off x="1209199" y="2062520"/>
            <a:ext cx="2567821" cy="228243"/>
          </a:xfrm>
          <a:prstGeom prst="rect">
            <a:avLst/>
          </a:prstGeom>
          <a:noFill/>
          <a:ln/>
        </p:spPr>
        <p:txBody>
          <a:bodyPr wrap="none" lIns="0" tIns="0" rIns="0" bIns="0" rtlCol="0" anchor="t"/>
          <a:lstStyle/>
          <a:p>
            <a:pPr algn="l" indent="0" marL="0">
              <a:lnSpc>
                <a:spcPts val="1750"/>
              </a:lnSpc>
              <a:buNone/>
            </a:pPr>
            <a:r>
              <a:rPr lang="en-US" sz="1400" b="1" dirty="0">
                <a:solidFill>
                  <a:srgbClr val="272525"/>
                </a:solidFill>
                <a:latin typeface="Inter Bold" pitchFamily="34" charset="0"/>
                <a:ea typeface="Inter Bold" pitchFamily="34" charset="-122"/>
                <a:cs typeface="Inter Bold" pitchFamily="34" charset="-120"/>
              </a:rPr>
              <a:t>Market and Competition Risk</a:t>
            </a:r>
            <a:endParaRPr lang="en-US" sz="1400" dirty="0"/>
          </a:p>
        </p:txBody>
      </p:sp>
      <p:sp>
        <p:nvSpPr>
          <p:cNvPr id="10" name="Text 6"/>
          <p:cNvSpPr/>
          <p:nvPr/>
        </p:nvSpPr>
        <p:spPr>
          <a:xfrm>
            <a:off x="1209199" y="2347198"/>
            <a:ext cx="12634674" cy="384096"/>
          </a:xfrm>
          <a:prstGeom prst="rect">
            <a:avLst/>
          </a:prstGeom>
          <a:noFill/>
          <a:ln/>
        </p:spPr>
        <p:txBody>
          <a:bodyPr wrap="square" lIns="0" tIns="0" rIns="0" bIns="0" rtlCol="0" anchor="t"/>
          <a:lstStyle/>
          <a:p>
            <a:pPr algn="l" indent="0" marL="0">
              <a:lnSpc>
                <a:spcPts val="1500"/>
              </a:lnSpc>
              <a:buNone/>
            </a:pPr>
            <a:r>
              <a:rPr lang="en-US" sz="1150" b="1" dirty="0">
                <a:solidFill>
                  <a:srgbClr val="272525"/>
                </a:solidFill>
                <a:latin typeface="Inter" pitchFamily="34" charset="0"/>
                <a:ea typeface="Inter" pitchFamily="34" charset="-122"/>
                <a:cs typeface="Inter" pitchFamily="34" charset="-120"/>
              </a:rPr>
              <a:t>Risk:</a:t>
            </a:r>
            <a:pPr algn="l" indent="0" marL="0">
              <a:lnSpc>
                <a:spcPts val="1500"/>
              </a:lnSpc>
              <a:buNone/>
            </a:pPr>
            <a:r>
              <a:rPr lang="en-US" sz="1150" dirty="0">
                <a:solidFill>
                  <a:srgbClr val="272525"/>
                </a:solidFill>
                <a:latin typeface="Inter" pitchFamily="34" charset="0"/>
                <a:ea typeface="Inter" pitchFamily="34" charset="-122"/>
                <a:cs typeface="Inter" pitchFamily="34" charset="-120"/>
              </a:rPr>
              <a:t> Market growth could slow due to economic downturn, or new competitive threats could emerge from well-funded technology players or adjacent market participants entering the space.</a:t>
            </a:r>
            <a:endParaRPr lang="en-US" sz="1150" dirty="0"/>
          </a:p>
        </p:txBody>
      </p:sp>
      <p:sp>
        <p:nvSpPr>
          <p:cNvPr id="11" name="Text 7"/>
          <p:cNvSpPr/>
          <p:nvPr/>
        </p:nvSpPr>
        <p:spPr>
          <a:xfrm>
            <a:off x="1209199" y="2787729"/>
            <a:ext cx="12634674" cy="576143"/>
          </a:xfrm>
          <a:prstGeom prst="rect">
            <a:avLst/>
          </a:prstGeom>
          <a:noFill/>
          <a:ln/>
        </p:spPr>
        <p:txBody>
          <a:bodyPr wrap="square" lIns="0" tIns="0" rIns="0" bIns="0" rtlCol="0" anchor="t"/>
          <a:lstStyle/>
          <a:p>
            <a:pPr algn="l" indent="0" marL="0">
              <a:lnSpc>
                <a:spcPts val="1500"/>
              </a:lnSpc>
              <a:buNone/>
            </a:pPr>
            <a:r>
              <a:rPr lang="en-US" sz="1150" b="1" dirty="0">
                <a:solidFill>
                  <a:srgbClr val="272525"/>
                </a:solidFill>
                <a:latin typeface="Inter" pitchFamily="34" charset="0"/>
                <a:ea typeface="Inter" pitchFamily="34" charset="-122"/>
                <a:cs typeface="Inter" pitchFamily="34" charset="-120"/>
              </a:rPr>
              <a:t>Mitigation:</a:t>
            </a:r>
            <a:pPr algn="l" indent="0" marL="0">
              <a:lnSpc>
                <a:spcPts val="1500"/>
              </a:lnSpc>
              <a:buNone/>
            </a:pPr>
            <a:r>
              <a:rPr lang="en-US" sz="1150" dirty="0">
                <a:solidFill>
                  <a:srgbClr val="272525"/>
                </a:solidFill>
                <a:latin typeface="Inter" pitchFamily="34" charset="0"/>
                <a:ea typeface="Inter" pitchFamily="34" charset="-122"/>
                <a:cs typeface="Inter" pitchFamily="34" charset="-120"/>
              </a:rPr>
              <a:t> The company's strong market position, diversified customer base, and recurring revenue model provide resilience. We have modeled downside scenarios with market growth at 50% of base case. Competitive moats including network effects and switching costs protect against new entrants. We maintain active market monitoring and rapid response capabilities.</a:t>
            </a:r>
            <a:endParaRPr lang="en-US" sz="1150" dirty="0"/>
          </a:p>
        </p:txBody>
      </p:sp>
      <p:sp>
        <p:nvSpPr>
          <p:cNvPr id="12" name="Shape 8"/>
          <p:cNvSpPr/>
          <p:nvPr/>
        </p:nvSpPr>
        <p:spPr>
          <a:xfrm>
            <a:off x="786527" y="3551992"/>
            <a:ext cx="328613" cy="328613"/>
          </a:xfrm>
          <a:prstGeom prst="roundRect">
            <a:avLst>
              <a:gd name="adj" fmla="val 18671"/>
            </a:avLst>
          </a:prstGeom>
          <a:solidFill>
            <a:srgbClr val="DADBF1"/>
          </a:solidFill>
          <a:ln w="7620">
            <a:solidFill>
              <a:srgbClr val="C0C1D7"/>
            </a:solidFill>
            <a:prstDash val="solid"/>
          </a:ln>
        </p:spPr>
      </p:sp>
      <p:pic>
        <p:nvPicPr>
          <p:cNvPr id="13"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296" y="3606760"/>
            <a:ext cx="219075" cy="219075"/>
          </a:xfrm>
          <a:prstGeom prst="rect">
            <a:avLst/>
          </a:prstGeom>
        </p:spPr>
      </p:pic>
      <p:sp>
        <p:nvSpPr>
          <p:cNvPr id="14" name="Text 9"/>
          <p:cNvSpPr/>
          <p:nvPr/>
        </p:nvSpPr>
        <p:spPr>
          <a:xfrm>
            <a:off x="1209199" y="3602117"/>
            <a:ext cx="2700218" cy="228243"/>
          </a:xfrm>
          <a:prstGeom prst="rect">
            <a:avLst/>
          </a:prstGeom>
          <a:noFill/>
          <a:ln/>
        </p:spPr>
        <p:txBody>
          <a:bodyPr wrap="none" lIns="0" tIns="0" rIns="0" bIns="0" rtlCol="0" anchor="t"/>
          <a:lstStyle/>
          <a:p>
            <a:pPr algn="l" indent="0" marL="0">
              <a:lnSpc>
                <a:spcPts val="1750"/>
              </a:lnSpc>
              <a:buNone/>
            </a:pPr>
            <a:r>
              <a:rPr lang="en-US" sz="1400" b="1" dirty="0">
                <a:solidFill>
                  <a:srgbClr val="272525"/>
                </a:solidFill>
                <a:latin typeface="Inter Bold" pitchFamily="34" charset="0"/>
                <a:ea typeface="Inter Bold" pitchFamily="34" charset="-122"/>
                <a:cs typeface="Inter Bold" pitchFamily="34" charset="-120"/>
              </a:rPr>
              <a:t>Execution and Integration Risk</a:t>
            </a:r>
            <a:endParaRPr lang="en-US" sz="1400" dirty="0"/>
          </a:p>
        </p:txBody>
      </p:sp>
      <p:sp>
        <p:nvSpPr>
          <p:cNvPr id="15" name="Text 10"/>
          <p:cNvSpPr/>
          <p:nvPr/>
        </p:nvSpPr>
        <p:spPr>
          <a:xfrm>
            <a:off x="1209199" y="3886795"/>
            <a:ext cx="12634674" cy="384096"/>
          </a:xfrm>
          <a:prstGeom prst="rect">
            <a:avLst/>
          </a:prstGeom>
          <a:noFill/>
          <a:ln/>
        </p:spPr>
        <p:txBody>
          <a:bodyPr wrap="square" lIns="0" tIns="0" rIns="0" bIns="0" rtlCol="0" anchor="t"/>
          <a:lstStyle/>
          <a:p>
            <a:pPr algn="l" indent="0" marL="0">
              <a:lnSpc>
                <a:spcPts val="1500"/>
              </a:lnSpc>
              <a:buNone/>
            </a:pPr>
            <a:r>
              <a:rPr lang="en-US" sz="1150" b="1" dirty="0">
                <a:solidFill>
                  <a:srgbClr val="272525"/>
                </a:solidFill>
                <a:latin typeface="Inter" pitchFamily="34" charset="0"/>
                <a:ea typeface="Inter" pitchFamily="34" charset="-122"/>
                <a:cs typeface="Inter" pitchFamily="34" charset="-120"/>
              </a:rPr>
              <a:t>Risk:</a:t>
            </a:r>
            <a:pPr algn="l" indent="0" marL="0">
              <a:lnSpc>
                <a:spcPts val="1500"/>
              </a:lnSpc>
              <a:buNone/>
            </a:pPr>
            <a:r>
              <a:rPr lang="en-US" sz="1150" dirty="0">
                <a:solidFill>
                  <a:srgbClr val="272525"/>
                </a:solidFill>
                <a:latin typeface="Inter" pitchFamily="34" charset="0"/>
                <a:ea typeface="Inter" pitchFamily="34" charset="-122"/>
                <a:cs typeface="Inter" pitchFamily="34" charset="-120"/>
              </a:rPr>
              <a:t> Value creation initiatives may take longer to implement or deliver lower-than-expected returns. M&amp;A integration could prove challenging, distracting management or destroying value.</a:t>
            </a:r>
            <a:endParaRPr lang="en-US" sz="1150" dirty="0"/>
          </a:p>
        </p:txBody>
      </p:sp>
      <p:sp>
        <p:nvSpPr>
          <p:cNvPr id="16" name="Text 11"/>
          <p:cNvSpPr/>
          <p:nvPr/>
        </p:nvSpPr>
        <p:spPr>
          <a:xfrm>
            <a:off x="1209199" y="4327327"/>
            <a:ext cx="12634674" cy="576143"/>
          </a:xfrm>
          <a:prstGeom prst="rect">
            <a:avLst/>
          </a:prstGeom>
          <a:noFill/>
          <a:ln/>
        </p:spPr>
        <p:txBody>
          <a:bodyPr wrap="square" lIns="0" tIns="0" rIns="0" bIns="0" rtlCol="0" anchor="t"/>
          <a:lstStyle/>
          <a:p>
            <a:pPr algn="l" indent="0" marL="0">
              <a:lnSpc>
                <a:spcPts val="1500"/>
              </a:lnSpc>
              <a:buNone/>
            </a:pPr>
            <a:r>
              <a:rPr lang="en-US" sz="1150" b="1" dirty="0">
                <a:solidFill>
                  <a:srgbClr val="272525"/>
                </a:solidFill>
                <a:latin typeface="Inter" pitchFamily="34" charset="0"/>
                <a:ea typeface="Inter" pitchFamily="34" charset="-122"/>
                <a:cs typeface="Inter" pitchFamily="34" charset="-120"/>
              </a:rPr>
              <a:t>Mitigation:</a:t>
            </a:r>
            <a:pPr algn="l" indent="0" marL="0">
              <a:lnSpc>
                <a:spcPts val="1500"/>
              </a:lnSpc>
              <a:buNone/>
            </a:pPr>
            <a:r>
              <a:rPr lang="en-US" sz="1150" dirty="0">
                <a:solidFill>
                  <a:srgbClr val="272525"/>
                </a:solidFill>
                <a:latin typeface="Inter" pitchFamily="34" charset="0"/>
                <a:ea typeface="Inter" pitchFamily="34" charset="-122"/>
                <a:cs typeface="Inter" pitchFamily="34" charset="-120"/>
              </a:rPr>
              <a:t> Our 100-day plan is conservative and focuses on proven initiatives with clear accountability. We have allocated dedicated resources for integration management and will sequence acquisitions to avoid overwhelming the organization. Base case returns do not require M&amp;A success. Regular monitoring and course correction processes are embedded in governance.</a:t>
            </a:r>
            <a:endParaRPr lang="en-US" sz="1150" dirty="0"/>
          </a:p>
        </p:txBody>
      </p:sp>
      <p:sp>
        <p:nvSpPr>
          <p:cNvPr id="17" name="Shape 12"/>
          <p:cNvSpPr/>
          <p:nvPr/>
        </p:nvSpPr>
        <p:spPr>
          <a:xfrm>
            <a:off x="786527" y="5091589"/>
            <a:ext cx="328613" cy="328613"/>
          </a:xfrm>
          <a:prstGeom prst="roundRect">
            <a:avLst>
              <a:gd name="adj" fmla="val 18671"/>
            </a:avLst>
          </a:prstGeom>
          <a:solidFill>
            <a:srgbClr val="DADBF1"/>
          </a:solidFill>
          <a:ln w="7620">
            <a:solidFill>
              <a:srgbClr val="C0C1D7"/>
            </a:solidFill>
            <a:prstDash val="solid"/>
          </a:ln>
        </p:spPr>
      </p:sp>
      <p:pic>
        <p:nvPicPr>
          <p:cNvPr id="18"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1296" y="5146357"/>
            <a:ext cx="219075" cy="219075"/>
          </a:xfrm>
          <a:prstGeom prst="rect">
            <a:avLst/>
          </a:prstGeom>
        </p:spPr>
      </p:pic>
      <p:sp>
        <p:nvSpPr>
          <p:cNvPr id="19" name="Text 13"/>
          <p:cNvSpPr/>
          <p:nvPr/>
        </p:nvSpPr>
        <p:spPr>
          <a:xfrm>
            <a:off x="1209199" y="5141714"/>
            <a:ext cx="2405062" cy="228243"/>
          </a:xfrm>
          <a:prstGeom prst="rect">
            <a:avLst/>
          </a:prstGeom>
          <a:noFill/>
          <a:ln/>
        </p:spPr>
        <p:txBody>
          <a:bodyPr wrap="none" lIns="0" tIns="0" rIns="0" bIns="0" rtlCol="0" anchor="t"/>
          <a:lstStyle/>
          <a:p>
            <a:pPr algn="l" indent="0" marL="0">
              <a:lnSpc>
                <a:spcPts val="1750"/>
              </a:lnSpc>
              <a:buNone/>
            </a:pPr>
            <a:r>
              <a:rPr lang="en-US" sz="1400" b="1" dirty="0">
                <a:solidFill>
                  <a:srgbClr val="272525"/>
                </a:solidFill>
                <a:latin typeface="Inter Bold" pitchFamily="34" charset="0"/>
                <a:ea typeface="Inter Bold" pitchFamily="34" charset="-122"/>
                <a:cs typeface="Inter Bold" pitchFamily="34" charset="-120"/>
              </a:rPr>
              <a:t>Key Person and Talent Risk</a:t>
            </a:r>
            <a:endParaRPr lang="en-US" sz="1400" dirty="0"/>
          </a:p>
        </p:txBody>
      </p:sp>
      <p:sp>
        <p:nvSpPr>
          <p:cNvPr id="20" name="Text 14"/>
          <p:cNvSpPr/>
          <p:nvPr/>
        </p:nvSpPr>
        <p:spPr>
          <a:xfrm>
            <a:off x="1209199" y="5426393"/>
            <a:ext cx="12634674" cy="192048"/>
          </a:xfrm>
          <a:prstGeom prst="rect">
            <a:avLst/>
          </a:prstGeom>
          <a:noFill/>
          <a:ln/>
        </p:spPr>
        <p:txBody>
          <a:bodyPr wrap="none" lIns="0" tIns="0" rIns="0" bIns="0" rtlCol="0" anchor="t"/>
          <a:lstStyle/>
          <a:p>
            <a:pPr algn="l" indent="0" marL="0">
              <a:lnSpc>
                <a:spcPts val="1500"/>
              </a:lnSpc>
              <a:buNone/>
            </a:pPr>
            <a:r>
              <a:rPr lang="en-US" sz="1150" b="1" dirty="0">
                <a:solidFill>
                  <a:srgbClr val="272525"/>
                </a:solidFill>
                <a:latin typeface="Inter" pitchFamily="34" charset="0"/>
                <a:ea typeface="Inter" pitchFamily="34" charset="-122"/>
                <a:cs typeface="Inter" pitchFamily="34" charset="-120"/>
              </a:rPr>
              <a:t>Risk:</a:t>
            </a:r>
            <a:pPr algn="l" indent="0" marL="0">
              <a:lnSpc>
                <a:spcPts val="1500"/>
              </a:lnSpc>
              <a:buNone/>
            </a:pPr>
            <a:r>
              <a:rPr lang="en-US" sz="1150" dirty="0">
                <a:solidFill>
                  <a:srgbClr val="272525"/>
                </a:solidFill>
                <a:latin typeface="Inter" pitchFamily="34" charset="0"/>
                <a:ea typeface="Inter" pitchFamily="34" charset="-122"/>
                <a:cs typeface="Inter" pitchFamily="34" charset="-120"/>
              </a:rPr>
              <a:t> Loss of critical management team members or key technical personnel could disrupt operations and delay strategic initiatives.</a:t>
            </a:r>
            <a:endParaRPr lang="en-US" sz="1150" dirty="0"/>
          </a:p>
        </p:txBody>
      </p:sp>
      <p:sp>
        <p:nvSpPr>
          <p:cNvPr id="21" name="Text 15"/>
          <p:cNvSpPr/>
          <p:nvPr/>
        </p:nvSpPr>
        <p:spPr>
          <a:xfrm>
            <a:off x="1209199" y="5674876"/>
            <a:ext cx="12634674" cy="576143"/>
          </a:xfrm>
          <a:prstGeom prst="rect">
            <a:avLst/>
          </a:prstGeom>
          <a:noFill/>
          <a:ln/>
        </p:spPr>
        <p:txBody>
          <a:bodyPr wrap="square" lIns="0" tIns="0" rIns="0" bIns="0" rtlCol="0" anchor="t"/>
          <a:lstStyle/>
          <a:p>
            <a:pPr algn="l" indent="0" marL="0">
              <a:lnSpc>
                <a:spcPts val="1500"/>
              </a:lnSpc>
              <a:buNone/>
            </a:pPr>
            <a:r>
              <a:rPr lang="en-US" sz="1150" b="1" dirty="0">
                <a:solidFill>
                  <a:srgbClr val="272525"/>
                </a:solidFill>
                <a:latin typeface="Inter" pitchFamily="34" charset="0"/>
                <a:ea typeface="Inter" pitchFamily="34" charset="-122"/>
                <a:cs typeface="Inter" pitchFamily="34" charset="-120"/>
              </a:rPr>
              <a:t>Mitigation:</a:t>
            </a:r>
            <a:pPr algn="l" indent="0" marL="0">
              <a:lnSpc>
                <a:spcPts val="1500"/>
              </a:lnSpc>
              <a:buNone/>
            </a:pPr>
            <a:r>
              <a:rPr lang="en-US" sz="1150" dirty="0">
                <a:solidFill>
                  <a:srgbClr val="272525"/>
                </a:solidFill>
                <a:latin typeface="Inter" pitchFamily="34" charset="0"/>
                <a:ea typeface="Inter" pitchFamily="34" charset="-122"/>
                <a:cs typeface="Inter" pitchFamily="34" charset="-120"/>
              </a:rPr>
              <a:t> We have structured retention packages for top 15 executives with time and performance vesting. Succession planning for critical roles is underway. We are building bench strength in key functional areas. Company culture and employee engagement scores are strong, reducing flight risk. We will implement stay bonuses and accelerated equity vesting for critical personnel.</a:t>
            </a:r>
            <a:endParaRPr lang="en-US" sz="1150" dirty="0"/>
          </a:p>
        </p:txBody>
      </p:sp>
      <p:sp>
        <p:nvSpPr>
          <p:cNvPr id="22" name="Shape 16"/>
          <p:cNvSpPr/>
          <p:nvPr/>
        </p:nvSpPr>
        <p:spPr>
          <a:xfrm>
            <a:off x="786527" y="6439138"/>
            <a:ext cx="328613" cy="328613"/>
          </a:xfrm>
          <a:prstGeom prst="roundRect">
            <a:avLst>
              <a:gd name="adj" fmla="val 18671"/>
            </a:avLst>
          </a:prstGeom>
          <a:solidFill>
            <a:srgbClr val="DADBF1"/>
          </a:solidFill>
          <a:ln w="7620">
            <a:solidFill>
              <a:srgbClr val="C0C1D7"/>
            </a:solidFill>
            <a:prstDash val="solid"/>
          </a:ln>
        </p:spPr>
      </p:sp>
      <p:pic>
        <p:nvPicPr>
          <p:cNvPr id="23"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1296" y="6493907"/>
            <a:ext cx="219075" cy="219075"/>
          </a:xfrm>
          <a:prstGeom prst="rect">
            <a:avLst/>
          </a:prstGeom>
        </p:spPr>
      </p:pic>
      <p:sp>
        <p:nvSpPr>
          <p:cNvPr id="24" name="Text 17"/>
          <p:cNvSpPr/>
          <p:nvPr/>
        </p:nvSpPr>
        <p:spPr>
          <a:xfrm>
            <a:off x="1209199" y="6489263"/>
            <a:ext cx="3173135" cy="228243"/>
          </a:xfrm>
          <a:prstGeom prst="rect">
            <a:avLst/>
          </a:prstGeom>
          <a:noFill/>
          <a:ln/>
        </p:spPr>
        <p:txBody>
          <a:bodyPr wrap="none" lIns="0" tIns="0" rIns="0" bIns="0" rtlCol="0" anchor="t"/>
          <a:lstStyle/>
          <a:p>
            <a:pPr algn="l" indent="0" marL="0">
              <a:lnSpc>
                <a:spcPts val="1750"/>
              </a:lnSpc>
              <a:buNone/>
            </a:pPr>
            <a:r>
              <a:rPr lang="en-US" sz="1400" b="1" dirty="0">
                <a:solidFill>
                  <a:srgbClr val="272525"/>
                </a:solidFill>
                <a:latin typeface="Inter Bold" pitchFamily="34" charset="0"/>
                <a:ea typeface="Inter Bold" pitchFamily="34" charset="-122"/>
                <a:cs typeface="Inter Bold" pitchFamily="34" charset="-120"/>
              </a:rPr>
              <a:t>Technology and Cybersecurity Risk</a:t>
            </a:r>
            <a:endParaRPr lang="en-US" sz="1400" dirty="0"/>
          </a:p>
        </p:txBody>
      </p:sp>
      <p:sp>
        <p:nvSpPr>
          <p:cNvPr id="25" name="Text 18"/>
          <p:cNvSpPr/>
          <p:nvPr/>
        </p:nvSpPr>
        <p:spPr>
          <a:xfrm>
            <a:off x="1209199" y="6773942"/>
            <a:ext cx="12634674" cy="192048"/>
          </a:xfrm>
          <a:prstGeom prst="rect">
            <a:avLst/>
          </a:prstGeom>
          <a:noFill/>
          <a:ln/>
        </p:spPr>
        <p:txBody>
          <a:bodyPr wrap="none" lIns="0" tIns="0" rIns="0" bIns="0" rtlCol="0" anchor="t"/>
          <a:lstStyle/>
          <a:p>
            <a:pPr algn="l" indent="0" marL="0">
              <a:lnSpc>
                <a:spcPts val="1500"/>
              </a:lnSpc>
              <a:buNone/>
            </a:pPr>
            <a:r>
              <a:rPr lang="en-US" sz="1150" b="1" dirty="0">
                <a:solidFill>
                  <a:srgbClr val="272525"/>
                </a:solidFill>
                <a:latin typeface="Inter" pitchFamily="34" charset="0"/>
                <a:ea typeface="Inter" pitchFamily="34" charset="-122"/>
                <a:cs typeface="Inter" pitchFamily="34" charset="-120"/>
              </a:rPr>
              <a:t>Risk:</a:t>
            </a:r>
            <a:pPr algn="l" indent="0" marL="0">
              <a:lnSpc>
                <a:spcPts val="1500"/>
              </a:lnSpc>
              <a:buNone/>
            </a:pPr>
            <a:r>
              <a:rPr lang="en-US" sz="1150" dirty="0">
                <a:solidFill>
                  <a:srgbClr val="272525"/>
                </a:solidFill>
                <a:latin typeface="Inter" pitchFamily="34" charset="0"/>
                <a:ea typeface="Inter" pitchFamily="34" charset="-122"/>
                <a:cs typeface="Inter" pitchFamily="34" charset="-120"/>
              </a:rPr>
              <a:t> Technology disruption could render current platforms obsolete, or a significant cybersecurity incident could damage reputation and customer trust.</a:t>
            </a:r>
            <a:endParaRPr lang="en-US" sz="1150" dirty="0"/>
          </a:p>
        </p:txBody>
      </p:sp>
      <p:sp>
        <p:nvSpPr>
          <p:cNvPr id="26" name="Text 19"/>
          <p:cNvSpPr/>
          <p:nvPr/>
        </p:nvSpPr>
        <p:spPr>
          <a:xfrm>
            <a:off x="1209199" y="7022425"/>
            <a:ext cx="12634674" cy="576143"/>
          </a:xfrm>
          <a:prstGeom prst="rect">
            <a:avLst/>
          </a:prstGeom>
          <a:noFill/>
          <a:ln/>
        </p:spPr>
        <p:txBody>
          <a:bodyPr wrap="square" lIns="0" tIns="0" rIns="0" bIns="0" rtlCol="0" anchor="t"/>
          <a:lstStyle/>
          <a:p>
            <a:pPr algn="l" indent="0" marL="0">
              <a:lnSpc>
                <a:spcPts val="1500"/>
              </a:lnSpc>
              <a:buNone/>
            </a:pPr>
            <a:r>
              <a:rPr lang="en-US" sz="1150" b="1" dirty="0">
                <a:solidFill>
                  <a:srgbClr val="272525"/>
                </a:solidFill>
                <a:latin typeface="Inter" pitchFamily="34" charset="0"/>
                <a:ea typeface="Inter" pitchFamily="34" charset="-122"/>
                <a:cs typeface="Inter" pitchFamily="34" charset="-120"/>
              </a:rPr>
              <a:t>Mitigation:</a:t>
            </a:r>
            <a:pPr algn="l" indent="0" marL="0">
              <a:lnSpc>
                <a:spcPts val="1500"/>
              </a:lnSpc>
              <a:buNone/>
            </a:pPr>
            <a:r>
              <a:rPr lang="en-US" sz="1150" dirty="0">
                <a:solidFill>
                  <a:srgbClr val="272525"/>
                </a:solidFill>
                <a:latin typeface="Inter" pitchFamily="34" charset="0"/>
                <a:ea typeface="Inter" pitchFamily="34" charset="-122"/>
                <a:cs typeface="Inter" pitchFamily="34" charset="-120"/>
              </a:rPr>
              <a:t> The company invests 14% of revenue in R&amp;D, maintaining technology leadership. Architecture is modern and modular, enabling rapid adaptation. Comprehensive cybersecurity program includes 24/7 monitoring, regular penetration testing, and cyber insurance coverage. SOC 2 Type II and ISO 27001 certifications provide third-party validation of security controls.</a:t>
            </a:r>
            <a:endParaRPr lang="en-US" sz="11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6527" y="632936"/>
            <a:ext cx="9311521" cy="631984"/>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Regulatory and Macroeconomic Risks</a:t>
            </a:r>
            <a:endParaRPr lang="en-US" sz="3950" dirty="0"/>
          </a:p>
        </p:txBody>
      </p:sp>
      <p:sp>
        <p:nvSpPr>
          <p:cNvPr id="3" name="Text 1"/>
          <p:cNvSpPr/>
          <p:nvPr/>
        </p:nvSpPr>
        <p:spPr>
          <a:xfrm>
            <a:off x="786527" y="1715691"/>
            <a:ext cx="2976920" cy="316111"/>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Regulatory Environment</a:t>
            </a:r>
            <a:endParaRPr lang="en-US" sz="1950" dirty="0"/>
          </a:p>
        </p:txBody>
      </p:sp>
      <p:sp>
        <p:nvSpPr>
          <p:cNvPr id="4" name="Text 2"/>
          <p:cNvSpPr/>
          <p:nvPr/>
        </p:nvSpPr>
        <p:spPr>
          <a:xfrm>
            <a:off x="786527" y="2212062"/>
            <a:ext cx="6281976" cy="1530548"/>
          </a:xfrm>
          <a:prstGeom prst="rect">
            <a:avLst/>
          </a:prstGeom>
          <a:noFill/>
          <a:ln/>
        </p:spPr>
        <p:txBody>
          <a:bodyPr wrap="square" lIns="0" tIns="0" rIns="0" bIns="0" rtlCol="0" anchor="t"/>
          <a:lstStyle/>
          <a:p>
            <a:pPr algn="l" indent="0" marL="0">
              <a:lnSpc>
                <a:spcPts val="2400"/>
              </a:lnSpc>
              <a:buNone/>
            </a:pPr>
            <a:r>
              <a:rPr lang="en-US" sz="1550" b="1" dirty="0">
                <a:solidFill>
                  <a:srgbClr val="272525"/>
                </a:solidFill>
                <a:latin typeface="Inter" pitchFamily="34" charset="0"/>
                <a:ea typeface="Inter" pitchFamily="34" charset="-122"/>
                <a:cs typeface="Inter" pitchFamily="34" charset="-120"/>
              </a:rPr>
              <a:t>Current Landscape:</a:t>
            </a:r>
            <a:pPr algn="l" indent="0" marL="0">
              <a:lnSpc>
                <a:spcPts val="2400"/>
              </a:lnSpc>
              <a:buNone/>
            </a:pPr>
            <a:r>
              <a:rPr lang="en-US" sz="1550" dirty="0">
                <a:solidFill>
                  <a:srgbClr val="272525"/>
                </a:solidFill>
                <a:latin typeface="Inter" pitchFamily="34" charset="0"/>
                <a:ea typeface="Inter" pitchFamily="34" charset="-122"/>
                <a:cs typeface="Inter" pitchFamily="34" charset="-120"/>
              </a:rPr>
              <a:t> The company operates in a moderately regulated environment with compliance requirements that are well-understood and manageable. Recent regulatory changes have actually benefited the business by creating additional demand for the company's solutions.</a:t>
            </a:r>
            <a:endParaRPr lang="en-US" sz="1550" dirty="0"/>
          </a:p>
        </p:txBody>
      </p:sp>
      <p:sp>
        <p:nvSpPr>
          <p:cNvPr id="5" name="Text 3"/>
          <p:cNvSpPr/>
          <p:nvPr/>
        </p:nvSpPr>
        <p:spPr>
          <a:xfrm>
            <a:off x="786527" y="3904893"/>
            <a:ext cx="6281976" cy="1836658"/>
          </a:xfrm>
          <a:prstGeom prst="rect">
            <a:avLst/>
          </a:prstGeom>
          <a:noFill/>
          <a:ln/>
        </p:spPr>
        <p:txBody>
          <a:bodyPr wrap="square" lIns="0" tIns="0" rIns="0" bIns="0" rtlCol="0" anchor="t"/>
          <a:lstStyle/>
          <a:p>
            <a:pPr algn="l" indent="0" marL="0">
              <a:lnSpc>
                <a:spcPts val="2400"/>
              </a:lnSpc>
              <a:buNone/>
            </a:pPr>
            <a:r>
              <a:rPr lang="en-US" sz="1550" b="1" dirty="0">
                <a:solidFill>
                  <a:srgbClr val="272525"/>
                </a:solidFill>
                <a:latin typeface="Inter" pitchFamily="34" charset="0"/>
                <a:ea typeface="Inter" pitchFamily="34" charset="-122"/>
                <a:cs typeface="Inter" pitchFamily="34" charset="-120"/>
              </a:rPr>
              <a:t>Potential Changes:</a:t>
            </a:r>
            <a:pPr algn="l" indent="0" marL="0">
              <a:lnSpc>
                <a:spcPts val="2400"/>
              </a:lnSpc>
              <a:buNone/>
            </a:pPr>
            <a:r>
              <a:rPr lang="en-US" sz="1550" dirty="0">
                <a:solidFill>
                  <a:srgbClr val="272525"/>
                </a:solidFill>
                <a:latin typeface="Inter" pitchFamily="34" charset="0"/>
                <a:ea typeface="Inter" pitchFamily="34" charset="-122"/>
                <a:cs typeface="Inter" pitchFamily="34" charset="-120"/>
              </a:rPr>
              <a:t> We have identified three potential regulatory scenarios that could impact the business, ranging from minimal additional requirements to more substantial compliance burdens. Even in the most restrictive scenario, the company's existing capabilities and compliance infrastructure position it well relative to competitors.</a:t>
            </a:r>
            <a:endParaRPr lang="en-US" sz="1550" dirty="0"/>
          </a:p>
        </p:txBody>
      </p:sp>
      <p:sp>
        <p:nvSpPr>
          <p:cNvPr id="6" name="Text 4"/>
          <p:cNvSpPr/>
          <p:nvPr/>
        </p:nvSpPr>
        <p:spPr>
          <a:xfrm>
            <a:off x="786527" y="5903833"/>
            <a:ext cx="6281976" cy="1530548"/>
          </a:xfrm>
          <a:prstGeom prst="rect">
            <a:avLst/>
          </a:prstGeom>
          <a:noFill/>
          <a:ln/>
        </p:spPr>
        <p:txBody>
          <a:bodyPr wrap="square" lIns="0" tIns="0" rIns="0" bIns="0" rtlCol="0" anchor="t"/>
          <a:lstStyle/>
          <a:p>
            <a:pPr algn="l" indent="0" marL="0">
              <a:lnSpc>
                <a:spcPts val="2400"/>
              </a:lnSpc>
              <a:buNone/>
            </a:pPr>
            <a:r>
              <a:rPr lang="en-US" sz="1550" b="1" dirty="0">
                <a:solidFill>
                  <a:srgbClr val="272525"/>
                </a:solidFill>
                <a:latin typeface="Inter" pitchFamily="34" charset="0"/>
                <a:ea typeface="Inter" pitchFamily="34" charset="-122"/>
                <a:cs typeface="Inter" pitchFamily="34" charset="-120"/>
              </a:rPr>
              <a:t>Monitoring and Response:</a:t>
            </a:r>
            <a:pPr algn="l" indent="0" marL="0">
              <a:lnSpc>
                <a:spcPts val="2400"/>
              </a:lnSpc>
              <a:buNone/>
            </a:pPr>
            <a:r>
              <a:rPr lang="en-US" sz="1550" dirty="0">
                <a:solidFill>
                  <a:srgbClr val="272525"/>
                </a:solidFill>
                <a:latin typeface="Inter" pitchFamily="34" charset="0"/>
                <a:ea typeface="Inter" pitchFamily="34" charset="-122"/>
                <a:cs typeface="Inter" pitchFamily="34" charset="-120"/>
              </a:rPr>
              <a:t> We maintain active relationships with industry associations and regulatory bodies to ensure early visibility into potential changes. The company has dedicated regulatory affairs resources and outside counsel on retainer to provide rapid response capabilities.</a:t>
            </a:r>
            <a:endParaRPr lang="en-US" sz="1550" dirty="0"/>
          </a:p>
        </p:txBody>
      </p:sp>
      <p:sp>
        <p:nvSpPr>
          <p:cNvPr id="7" name="Text 5"/>
          <p:cNvSpPr/>
          <p:nvPr/>
        </p:nvSpPr>
        <p:spPr>
          <a:xfrm>
            <a:off x="7569517" y="1715691"/>
            <a:ext cx="3372207" cy="316111"/>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Macroeconomic Sensitivity</a:t>
            </a:r>
            <a:endParaRPr lang="en-US" sz="1950" dirty="0"/>
          </a:p>
        </p:txBody>
      </p:sp>
      <p:sp>
        <p:nvSpPr>
          <p:cNvPr id="8" name="Text 6"/>
          <p:cNvSpPr/>
          <p:nvPr/>
        </p:nvSpPr>
        <p:spPr>
          <a:xfrm>
            <a:off x="7569517" y="2212062"/>
            <a:ext cx="6281976" cy="1530548"/>
          </a:xfrm>
          <a:prstGeom prst="rect">
            <a:avLst/>
          </a:prstGeom>
          <a:noFill/>
          <a:ln/>
        </p:spPr>
        <p:txBody>
          <a:bodyPr wrap="square" lIns="0" tIns="0" rIns="0" bIns="0" rtlCol="0" anchor="t"/>
          <a:lstStyle/>
          <a:p>
            <a:pPr algn="l" indent="0" marL="0">
              <a:lnSpc>
                <a:spcPts val="2400"/>
              </a:lnSpc>
              <a:buNone/>
            </a:pPr>
            <a:r>
              <a:rPr lang="en-US" sz="1550" b="1" dirty="0">
                <a:solidFill>
                  <a:srgbClr val="272525"/>
                </a:solidFill>
                <a:latin typeface="Inter" pitchFamily="34" charset="0"/>
                <a:ea typeface="Inter" pitchFamily="34" charset="-122"/>
                <a:cs typeface="Inter" pitchFamily="34" charset="-120"/>
              </a:rPr>
              <a:t>Business Resilience:</a:t>
            </a:r>
            <a:pPr algn="l" indent="0" marL="0">
              <a:lnSpc>
                <a:spcPts val="2400"/>
              </a:lnSpc>
              <a:buNone/>
            </a:pPr>
            <a:r>
              <a:rPr lang="en-US" sz="1550" dirty="0">
                <a:solidFill>
                  <a:srgbClr val="272525"/>
                </a:solidFill>
                <a:latin typeface="Inter" pitchFamily="34" charset="0"/>
                <a:ea typeface="Inter" pitchFamily="34" charset="-122"/>
                <a:cs typeface="Inter" pitchFamily="34" charset="-120"/>
              </a:rPr>
              <a:t> Historical performance demonstrates relative insulation from economic cycles, with the company maintaining positive growth even during the 2020 downturn. The mission-critical nature of the company's solutions and high switching costs provide demand stability.</a:t>
            </a:r>
            <a:endParaRPr lang="en-US" sz="1550" dirty="0"/>
          </a:p>
        </p:txBody>
      </p:sp>
      <p:sp>
        <p:nvSpPr>
          <p:cNvPr id="9" name="Text 7"/>
          <p:cNvSpPr/>
          <p:nvPr/>
        </p:nvSpPr>
        <p:spPr>
          <a:xfrm>
            <a:off x="7569517" y="3904893"/>
            <a:ext cx="6281976" cy="1530548"/>
          </a:xfrm>
          <a:prstGeom prst="rect">
            <a:avLst/>
          </a:prstGeom>
          <a:noFill/>
          <a:ln/>
        </p:spPr>
        <p:txBody>
          <a:bodyPr wrap="square" lIns="0" tIns="0" rIns="0" bIns="0" rtlCol="0" anchor="t"/>
          <a:lstStyle/>
          <a:p>
            <a:pPr algn="l" indent="0" marL="0">
              <a:lnSpc>
                <a:spcPts val="2400"/>
              </a:lnSpc>
              <a:buNone/>
            </a:pPr>
            <a:r>
              <a:rPr lang="en-US" sz="1550" b="1" dirty="0">
                <a:solidFill>
                  <a:srgbClr val="272525"/>
                </a:solidFill>
                <a:latin typeface="Inter" pitchFamily="34" charset="0"/>
                <a:ea typeface="Inter" pitchFamily="34" charset="-122"/>
                <a:cs typeface="Inter" pitchFamily="34" charset="-120"/>
              </a:rPr>
              <a:t>Scenario Analysis:</a:t>
            </a:r>
            <a:pPr algn="l" indent="0" marL="0">
              <a:lnSpc>
                <a:spcPts val="2400"/>
              </a:lnSpc>
              <a:buNone/>
            </a:pPr>
            <a:r>
              <a:rPr lang="en-US" sz="1550" dirty="0">
                <a:solidFill>
                  <a:srgbClr val="272525"/>
                </a:solidFill>
                <a:latin typeface="Inter" pitchFamily="34" charset="0"/>
                <a:ea typeface="Inter" pitchFamily="34" charset="-122"/>
                <a:cs typeface="Inter" pitchFamily="34" charset="-120"/>
              </a:rPr>
              <a:t> We have stress-tested the investment across various economic scenarios including recession, sustained inflation, and credit market disruption. Even in severe downside cases, the company maintains positive cash flow and the investment generates acceptable returns.</a:t>
            </a:r>
            <a:endParaRPr lang="en-US" sz="1550" dirty="0"/>
          </a:p>
        </p:txBody>
      </p:sp>
      <p:sp>
        <p:nvSpPr>
          <p:cNvPr id="10" name="Text 8"/>
          <p:cNvSpPr/>
          <p:nvPr/>
        </p:nvSpPr>
        <p:spPr>
          <a:xfrm>
            <a:off x="7569517" y="5597723"/>
            <a:ext cx="6281976" cy="1224439"/>
          </a:xfrm>
          <a:prstGeom prst="rect">
            <a:avLst/>
          </a:prstGeom>
          <a:noFill/>
          <a:ln/>
        </p:spPr>
        <p:txBody>
          <a:bodyPr wrap="square" lIns="0" tIns="0" rIns="0" bIns="0" rtlCol="0" anchor="t"/>
          <a:lstStyle/>
          <a:p>
            <a:pPr algn="l" indent="0" marL="0">
              <a:lnSpc>
                <a:spcPts val="2400"/>
              </a:lnSpc>
              <a:buNone/>
            </a:pPr>
            <a:r>
              <a:rPr lang="en-US" sz="1550" b="1" dirty="0">
                <a:solidFill>
                  <a:srgbClr val="272525"/>
                </a:solidFill>
                <a:latin typeface="Inter" pitchFamily="34" charset="0"/>
                <a:ea typeface="Inter" pitchFamily="34" charset="-122"/>
                <a:cs typeface="Inter" pitchFamily="34" charset="-120"/>
              </a:rPr>
              <a:t>Financial Flexibility:</a:t>
            </a:r>
            <a:pPr algn="l" indent="0" marL="0">
              <a:lnSpc>
                <a:spcPts val="2400"/>
              </a:lnSpc>
              <a:buNone/>
            </a:pPr>
            <a:r>
              <a:rPr lang="en-US" sz="1550" dirty="0">
                <a:solidFill>
                  <a:srgbClr val="272525"/>
                </a:solidFill>
                <a:latin typeface="Inter" pitchFamily="34" charset="0"/>
                <a:ea typeface="Inter" pitchFamily="34" charset="-122"/>
                <a:cs typeface="Inter" pitchFamily="34" charset="-120"/>
              </a:rPr>
              <a:t> Conservative capital structure with significant debt capacity provides cushion to weather difficult periods. Variable cost structure enables rapid cost adjustment if needed without impacting core capabilities.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800100"/>
            <a:ext cx="10659308"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Downside Protection and Sensitivity Analysis</a:t>
            </a:r>
            <a:endParaRPr lang="en-US" sz="3750" dirty="0"/>
          </a:p>
        </p:txBody>
      </p:sp>
      <p:sp>
        <p:nvSpPr>
          <p:cNvPr id="3" name="Text 1"/>
          <p:cNvSpPr/>
          <p:nvPr/>
        </p:nvSpPr>
        <p:spPr>
          <a:xfrm>
            <a:off x="793790" y="1730216"/>
            <a:ext cx="13042821" cy="570548"/>
          </a:xfrm>
          <a:prstGeom prst="rect">
            <a:avLst/>
          </a:prstGeom>
          <a:noFill/>
          <a:ln/>
        </p:spPr>
        <p:txBody>
          <a:bodyPr wrap="squar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We have conducted extensive sensitivity analysis to understand the range of potential outcomes and ensure adequate downside protection. Our base case incorporates conservative assumptions, while multiple value creation levers provide optionality and upside potential.</a:t>
            </a:r>
            <a:endParaRPr lang="en-US" sz="1500" dirty="0"/>
          </a:p>
        </p:txBody>
      </p:sp>
      <p:sp>
        <p:nvSpPr>
          <p:cNvPr id="4" name="Text 2"/>
          <p:cNvSpPr/>
          <p:nvPr/>
        </p:nvSpPr>
        <p:spPr>
          <a:xfrm>
            <a:off x="793790" y="2648903"/>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Scenario Modeling</a:t>
            </a:r>
            <a:endParaRPr lang="en-US" sz="1850" dirty="0"/>
          </a:p>
        </p:txBody>
      </p:sp>
      <p:sp>
        <p:nvSpPr>
          <p:cNvPr id="5" name="Text 3"/>
          <p:cNvSpPr/>
          <p:nvPr/>
        </p:nvSpPr>
        <p:spPr>
          <a:xfrm>
            <a:off x="793790" y="3113961"/>
            <a:ext cx="6961823" cy="1141095"/>
          </a:xfrm>
          <a:prstGeom prst="rect">
            <a:avLst/>
          </a:prstGeom>
          <a:noFill/>
          <a:ln/>
        </p:spPr>
        <p:txBody>
          <a:bodyPr wrap="square" lIns="0" tIns="0" rIns="0" bIns="0" rtlCol="0" anchor="t"/>
          <a:lstStyle/>
          <a:p>
            <a:pPr algn="l" indent="0" marL="0">
              <a:lnSpc>
                <a:spcPts val="2200"/>
              </a:lnSpc>
              <a:buNone/>
            </a:pPr>
            <a:r>
              <a:rPr lang="en-US" sz="1500" b="1" dirty="0">
                <a:solidFill>
                  <a:srgbClr val="272525"/>
                </a:solidFill>
                <a:latin typeface="Inter" pitchFamily="34" charset="0"/>
                <a:ea typeface="Inter" pitchFamily="34" charset="-122"/>
                <a:cs typeface="Inter" pitchFamily="34" charset="-120"/>
              </a:rPr>
              <a:t>Base Case (60% probability):</a:t>
            </a:r>
            <a:pPr algn="l" indent="0" marL="0">
              <a:lnSpc>
                <a:spcPts val="2200"/>
              </a:lnSpc>
              <a:buNone/>
            </a:pPr>
            <a:r>
              <a:rPr lang="en-US" sz="1500" dirty="0">
                <a:solidFill>
                  <a:srgbClr val="272525"/>
                </a:solidFill>
                <a:latin typeface="Inter" pitchFamily="34" charset="0"/>
                <a:ea typeface="Inter" pitchFamily="34" charset="-122"/>
                <a:cs typeface="Inter" pitchFamily="34" charset="-120"/>
              </a:rPr>
              <a:t> Execution of value creation plan as designed delivers 2.5x MOIC and 28% gross IRR over five years. This scenario assumes market growth at consensus forecast, successful implementation of operational initiatives, and completion of planned M&amp;A.</a:t>
            </a:r>
            <a:endParaRPr lang="en-US" sz="1500" dirty="0"/>
          </a:p>
        </p:txBody>
      </p:sp>
      <p:sp>
        <p:nvSpPr>
          <p:cNvPr id="6" name="Text 4"/>
          <p:cNvSpPr/>
          <p:nvPr/>
        </p:nvSpPr>
        <p:spPr>
          <a:xfrm>
            <a:off x="793790" y="4402455"/>
            <a:ext cx="6961823" cy="855821"/>
          </a:xfrm>
          <a:prstGeom prst="rect">
            <a:avLst/>
          </a:prstGeom>
          <a:noFill/>
          <a:ln/>
        </p:spPr>
        <p:txBody>
          <a:bodyPr wrap="square" lIns="0" tIns="0" rIns="0" bIns="0" rtlCol="0" anchor="t"/>
          <a:lstStyle/>
          <a:p>
            <a:pPr algn="l" indent="0" marL="0">
              <a:lnSpc>
                <a:spcPts val="2200"/>
              </a:lnSpc>
              <a:buNone/>
            </a:pPr>
            <a:r>
              <a:rPr lang="en-US" sz="1500" b="1" dirty="0">
                <a:solidFill>
                  <a:srgbClr val="272525"/>
                </a:solidFill>
                <a:latin typeface="Inter" pitchFamily="34" charset="0"/>
                <a:ea typeface="Inter" pitchFamily="34" charset="-122"/>
                <a:cs typeface="Inter" pitchFamily="34" charset="-120"/>
              </a:rPr>
              <a:t>Upside Case (20% probability):</a:t>
            </a:r>
            <a:pPr algn="l" indent="0" marL="0">
              <a:lnSpc>
                <a:spcPts val="2200"/>
              </a:lnSpc>
              <a:buNone/>
            </a:pPr>
            <a:r>
              <a:rPr lang="en-US" sz="1500" dirty="0">
                <a:solidFill>
                  <a:srgbClr val="272525"/>
                </a:solidFill>
                <a:latin typeface="Inter" pitchFamily="34" charset="0"/>
                <a:ea typeface="Inter" pitchFamily="34" charset="-122"/>
                <a:cs typeface="Inter" pitchFamily="34" charset="-120"/>
              </a:rPr>
              <a:t> Acceleration of one or more value drivers through market outperformance, exceptional M&amp;A execution, or breakthrough product innovation delivers 3.2x MOIC and 36% gross IRR.</a:t>
            </a:r>
            <a:endParaRPr lang="en-US" sz="1500" dirty="0"/>
          </a:p>
        </p:txBody>
      </p:sp>
      <p:sp>
        <p:nvSpPr>
          <p:cNvPr id="7" name="Text 5"/>
          <p:cNvSpPr/>
          <p:nvPr/>
        </p:nvSpPr>
        <p:spPr>
          <a:xfrm>
            <a:off x="793790" y="5405676"/>
            <a:ext cx="6961823" cy="1141095"/>
          </a:xfrm>
          <a:prstGeom prst="rect">
            <a:avLst/>
          </a:prstGeom>
          <a:noFill/>
          <a:ln/>
        </p:spPr>
        <p:txBody>
          <a:bodyPr wrap="square" lIns="0" tIns="0" rIns="0" bIns="0" rtlCol="0" anchor="t"/>
          <a:lstStyle/>
          <a:p>
            <a:pPr algn="l" indent="0" marL="0">
              <a:lnSpc>
                <a:spcPts val="2200"/>
              </a:lnSpc>
              <a:buNone/>
            </a:pPr>
            <a:r>
              <a:rPr lang="en-US" sz="1500" b="1" dirty="0">
                <a:solidFill>
                  <a:srgbClr val="272525"/>
                </a:solidFill>
                <a:latin typeface="Inter" pitchFamily="34" charset="0"/>
                <a:ea typeface="Inter" pitchFamily="34" charset="-122"/>
                <a:cs typeface="Inter" pitchFamily="34" charset="-120"/>
              </a:rPr>
              <a:t>Downside Case (20% probability):</a:t>
            </a:r>
            <a:pPr algn="l" indent="0" marL="0">
              <a:lnSpc>
                <a:spcPts val="2200"/>
              </a:lnSpc>
              <a:buNone/>
            </a:pPr>
            <a:r>
              <a:rPr lang="en-US" sz="1500" dirty="0">
                <a:solidFill>
                  <a:srgbClr val="272525"/>
                </a:solidFill>
                <a:latin typeface="Inter" pitchFamily="34" charset="0"/>
                <a:ea typeface="Inter" pitchFamily="34" charset="-122"/>
                <a:cs typeface="Inter" pitchFamily="34" charset="-120"/>
              </a:rPr>
              <a:t> Slower market growth, execution challenges, or competitive pressure results in more modest outcomes of 1.6x MOIC and 16% gross IRR. Even in this scenario, investment generates acceptable absolute and relative returns.</a:t>
            </a:r>
            <a:endParaRPr lang="en-US" sz="1500" dirty="0"/>
          </a:p>
        </p:txBody>
      </p:sp>
      <p:sp>
        <p:nvSpPr>
          <p:cNvPr id="8" name="Shape 6"/>
          <p:cNvSpPr/>
          <p:nvPr/>
        </p:nvSpPr>
        <p:spPr>
          <a:xfrm>
            <a:off x="8233529" y="2765703"/>
            <a:ext cx="4929783" cy="240983"/>
          </a:xfrm>
          <a:prstGeom prst="roundRect">
            <a:avLst>
              <a:gd name="adj" fmla="val 33603"/>
            </a:avLst>
          </a:prstGeom>
          <a:solidFill>
            <a:srgbClr val="DADBF1"/>
          </a:solidFill>
          <a:ln w="7620">
            <a:solidFill>
              <a:srgbClr val="C0C1D7"/>
            </a:solidFill>
            <a:prstDash val="solid"/>
          </a:ln>
        </p:spPr>
      </p:sp>
      <p:sp>
        <p:nvSpPr>
          <p:cNvPr id="9" name="Shape 7"/>
          <p:cNvSpPr/>
          <p:nvPr/>
        </p:nvSpPr>
        <p:spPr>
          <a:xfrm>
            <a:off x="8233529" y="2765703"/>
            <a:ext cx="3598664" cy="240983"/>
          </a:xfrm>
          <a:prstGeom prst="roundRect">
            <a:avLst>
              <a:gd name="adj" fmla="val 33603"/>
            </a:avLst>
          </a:prstGeom>
          <a:solidFill>
            <a:srgbClr val="4950BC"/>
          </a:solidFill>
          <a:ln/>
        </p:spPr>
      </p:sp>
      <p:sp>
        <p:nvSpPr>
          <p:cNvPr id="10" name="Text 8"/>
          <p:cNvSpPr/>
          <p:nvPr/>
        </p:nvSpPr>
        <p:spPr>
          <a:xfrm>
            <a:off x="13307854" y="2765703"/>
            <a:ext cx="536258" cy="240983"/>
          </a:xfrm>
          <a:prstGeom prst="rect">
            <a:avLst/>
          </a:prstGeom>
          <a:noFill/>
          <a:ln/>
        </p:spPr>
        <p:txBody>
          <a:bodyPr wrap="none" lIns="0" tIns="0" rIns="0" bIns="0" rtlCol="0" anchor="t"/>
          <a:lstStyle/>
          <a:p>
            <a:pPr algn="l" indent="0" marL="0">
              <a:lnSpc>
                <a:spcPts val="1850"/>
              </a:lnSpc>
              <a:buNone/>
            </a:pPr>
            <a:r>
              <a:rPr lang="en-US" sz="1850" b="1" dirty="0">
                <a:solidFill>
                  <a:srgbClr val="272525"/>
                </a:solidFill>
                <a:latin typeface="Inter Bold" pitchFamily="34" charset="0"/>
                <a:ea typeface="Inter Bold" pitchFamily="34" charset="-122"/>
                <a:cs typeface="Inter Bold" pitchFamily="34" charset="-120"/>
              </a:rPr>
              <a:t>73%</a:t>
            </a:r>
            <a:endParaRPr lang="en-US" sz="1850" dirty="0"/>
          </a:p>
        </p:txBody>
      </p:sp>
      <p:sp>
        <p:nvSpPr>
          <p:cNvPr id="11" name="Text 9"/>
          <p:cNvSpPr/>
          <p:nvPr/>
        </p:nvSpPr>
        <p:spPr>
          <a:xfrm>
            <a:off x="8233529" y="3225879"/>
            <a:ext cx="3982760"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Revenue from Existing Customers</a:t>
            </a:r>
            <a:endParaRPr lang="en-US" sz="1850" dirty="0"/>
          </a:p>
        </p:txBody>
      </p:sp>
      <p:sp>
        <p:nvSpPr>
          <p:cNvPr id="12" name="Text 10"/>
          <p:cNvSpPr/>
          <p:nvPr/>
        </p:nvSpPr>
        <p:spPr>
          <a:xfrm>
            <a:off x="8233529" y="3690938"/>
            <a:ext cx="5610582" cy="285274"/>
          </a:xfrm>
          <a:prstGeom prst="rect">
            <a:avLst/>
          </a:prstGeom>
          <a:noFill/>
          <a:ln/>
        </p:spPr>
        <p:txBody>
          <a:bodyPr wrap="non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Recurring revenue and upsell opportunities provide stability</a:t>
            </a:r>
            <a:endParaRPr lang="en-US" sz="1500" dirty="0"/>
          </a:p>
        </p:txBody>
      </p:sp>
      <p:sp>
        <p:nvSpPr>
          <p:cNvPr id="13" name="Shape 11"/>
          <p:cNvSpPr/>
          <p:nvPr/>
        </p:nvSpPr>
        <p:spPr>
          <a:xfrm>
            <a:off x="8233529" y="4400193"/>
            <a:ext cx="4856917" cy="240983"/>
          </a:xfrm>
          <a:prstGeom prst="roundRect">
            <a:avLst>
              <a:gd name="adj" fmla="val 33603"/>
            </a:avLst>
          </a:prstGeom>
          <a:solidFill>
            <a:srgbClr val="DADBF1"/>
          </a:solidFill>
          <a:ln w="7620">
            <a:solidFill>
              <a:srgbClr val="C0C1D7"/>
            </a:solidFill>
            <a:prstDash val="solid"/>
          </a:ln>
        </p:spPr>
      </p:sp>
      <p:sp>
        <p:nvSpPr>
          <p:cNvPr id="14" name="Shape 12"/>
          <p:cNvSpPr/>
          <p:nvPr/>
        </p:nvSpPr>
        <p:spPr>
          <a:xfrm>
            <a:off x="8233529" y="4400193"/>
            <a:ext cx="4856917" cy="240983"/>
          </a:xfrm>
          <a:prstGeom prst="roundRect">
            <a:avLst>
              <a:gd name="adj" fmla="val 33603"/>
            </a:avLst>
          </a:prstGeom>
          <a:solidFill>
            <a:srgbClr val="4950BC"/>
          </a:solidFill>
          <a:ln/>
        </p:spPr>
      </p:sp>
      <p:sp>
        <p:nvSpPr>
          <p:cNvPr id="15" name="Text 13"/>
          <p:cNvSpPr/>
          <p:nvPr/>
        </p:nvSpPr>
        <p:spPr>
          <a:xfrm>
            <a:off x="13234987" y="4400193"/>
            <a:ext cx="609124" cy="240983"/>
          </a:xfrm>
          <a:prstGeom prst="rect">
            <a:avLst/>
          </a:prstGeom>
          <a:noFill/>
          <a:ln/>
        </p:spPr>
        <p:txBody>
          <a:bodyPr wrap="none" lIns="0" tIns="0" rIns="0" bIns="0" rtlCol="0" anchor="t"/>
          <a:lstStyle/>
          <a:p>
            <a:pPr algn="l" indent="0" marL="0">
              <a:lnSpc>
                <a:spcPts val="1850"/>
              </a:lnSpc>
              <a:buNone/>
            </a:pPr>
            <a:r>
              <a:rPr lang="en-US" sz="1850" b="1" dirty="0">
                <a:solidFill>
                  <a:srgbClr val="272525"/>
                </a:solidFill>
                <a:latin typeface="Inter Bold" pitchFamily="34" charset="0"/>
                <a:ea typeface="Inter Bold" pitchFamily="34" charset="-122"/>
                <a:cs typeface="Inter Bold" pitchFamily="34" charset="-120"/>
              </a:rPr>
              <a:t>118%</a:t>
            </a:r>
            <a:endParaRPr lang="en-US" sz="1850" dirty="0"/>
          </a:p>
        </p:txBody>
      </p:sp>
      <p:sp>
        <p:nvSpPr>
          <p:cNvPr id="16" name="Text 14"/>
          <p:cNvSpPr/>
          <p:nvPr/>
        </p:nvSpPr>
        <p:spPr>
          <a:xfrm>
            <a:off x="8233529" y="4860369"/>
            <a:ext cx="2679859"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Net Revenue Retention</a:t>
            </a:r>
            <a:endParaRPr lang="en-US" sz="1850" dirty="0"/>
          </a:p>
        </p:txBody>
      </p:sp>
      <p:sp>
        <p:nvSpPr>
          <p:cNvPr id="17" name="Text 15"/>
          <p:cNvSpPr/>
          <p:nvPr/>
        </p:nvSpPr>
        <p:spPr>
          <a:xfrm>
            <a:off x="8233529" y="5325428"/>
            <a:ext cx="5610582" cy="285274"/>
          </a:xfrm>
          <a:prstGeom prst="rect">
            <a:avLst/>
          </a:prstGeom>
          <a:noFill/>
          <a:ln/>
        </p:spPr>
        <p:txBody>
          <a:bodyPr wrap="non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Demonstrates pricing power and expansion potential</a:t>
            </a:r>
            <a:endParaRPr lang="en-US" sz="1500" dirty="0"/>
          </a:p>
        </p:txBody>
      </p:sp>
      <p:sp>
        <p:nvSpPr>
          <p:cNvPr id="18" name="Shape 16"/>
          <p:cNvSpPr/>
          <p:nvPr/>
        </p:nvSpPr>
        <p:spPr>
          <a:xfrm>
            <a:off x="8233529" y="6034683"/>
            <a:ext cx="4914781" cy="240983"/>
          </a:xfrm>
          <a:prstGeom prst="roundRect">
            <a:avLst>
              <a:gd name="adj" fmla="val 33603"/>
            </a:avLst>
          </a:prstGeom>
          <a:solidFill>
            <a:srgbClr val="DADBF1"/>
          </a:solidFill>
          <a:ln w="7620">
            <a:solidFill>
              <a:srgbClr val="C0C1D7"/>
            </a:solidFill>
            <a:prstDash val="solid"/>
          </a:ln>
        </p:spPr>
      </p:sp>
      <p:sp>
        <p:nvSpPr>
          <p:cNvPr id="19" name="Shape 17"/>
          <p:cNvSpPr/>
          <p:nvPr/>
        </p:nvSpPr>
        <p:spPr>
          <a:xfrm>
            <a:off x="8233529" y="6034683"/>
            <a:ext cx="4177546" cy="240983"/>
          </a:xfrm>
          <a:prstGeom prst="roundRect">
            <a:avLst>
              <a:gd name="adj" fmla="val 33603"/>
            </a:avLst>
          </a:prstGeom>
          <a:solidFill>
            <a:srgbClr val="4950BC"/>
          </a:solidFill>
          <a:ln/>
        </p:spPr>
      </p:sp>
      <p:sp>
        <p:nvSpPr>
          <p:cNvPr id="20" name="Text 18"/>
          <p:cNvSpPr/>
          <p:nvPr/>
        </p:nvSpPr>
        <p:spPr>
          <a:xfrm>
            <a:off x="13292852" y="6034683"/>
            <a:ext cx="551259" cy="240983"/>
          </a:xfrm>
          <a:prstGeom prst="rect">
            <a:avLst/>
          </a:prstGeom>
          <a:noFill/>
          <a:ln/>
        </p:spPr>
        <p:txBody>
          <a:bodyPr wrap="none" lIns="0" tIns="0" rIns="0" bIns="0" rtlCol="0" anchor="t"/>
          <a:lstStyle/>
          <a:p>
            <a:pPr algn="l" indent="0" marL="0">
              <a:lnSpc>
                <a:spcPts val="1850"/>
              </a:lnSpc>
              <a:buNone/>
            </a:pPr>
            <a:r>
              <a:rPr lang="en-US" sz="1850" b="1" dirty="0">
                <a:solidFill>
                  <a:srgbClr val="272525"/>
                </a:solidFill>
                <a:latin typeface="Inter Bold" pitchFamily="34" charset="0"/>
                <a:ea typeface="Inter Bold" pitchFamily="34" charset="-122"/>
                <a:cs typeface="Inter Bold" pitchFamily="34" charset="-120"/>
              </a:rPr>
              <a:t>85%</a:t>
            </a:r>
            <a:endParaRPr lang="en-US" sz="1850" dirty="0"/>
          </a:p>
        </p:txBody>
      </p:sp>
      <p:sp>
        <p:nvSpPr>
          <p:cNvPr id="21" name="Text 19"/>
          <p:cNvSpPr/>
          <p:nvPr/>
        </p:nvSpPr>
        <p:spPr>
          <a:xfrm>
            <a:off x="8233529" y="6494859"/>
            <a:ext cx="2594372"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Cash Conversion Rate</a:t>
            </a:r>
            <a:endParaRPr lang="en-US" sz="1850" dirty="0"/>
          </a:p>
        </p:txBody>
      </p:sp>
      <p:sp>
        <p:nvSpPr>
          <p:cNvPr id="22" name="Text 20"/>
          <p:cNvSpPr/>
          <p:nvPr/>
        </p:nvSpPr>
        <p:spPr>
          <a:xfrm>
            <a:off x="8233529" y="6959917"/>
            <a:ext cx="5610582" cy="285274"/>
          </a:xfrm>
          <a:prstGeom prst="rect">
            <a:avLst/>
          </a:prstGeom>
          <a:noFill/>
          <a:ln/>
        </p:spPr>
        <p:txBody>
          <a:bodyPr wrap="non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Strong cash generation provides flexibility and resilience</a:t>
            </a:r>
            <a:endParaRPr lang="en-US"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793790" y="788194"/>
            <a:ext cx="1486138" cy="370642"/>
          </a:xfrm>
          <a:prstGeom prst="roundRect">
            <a:avLst>
              <a:gd name="adj" fmla="val 18506"/>
            </a:avLst>
          </a:prstGeom>
          <a:solidFill>
            <a:srgbClr val="DADBF1"/>
          </a:solidFill>
          <a:ln/>
        </p:spPr>
      </p:sp>
      <p:sp>
        <p:nvSpPr>
          <p:cNvPr id="3" name="Text 1"/>
          <p:cNvSpPr/>
          <p:nvPr/>
        </p:nvSpPr>
        <p:spPr>
          <a:xfrm>
            <a:off x="916186" y="849392"/>
            <a:ext cx="1241346" cy="248245"/>
          </a:xfrm>
          <a:prstGeom prst="rect">
            <a:avLst/>
          </a:prstGeom>
          <a:noFill/>
          <a:ln/>
        </p:spPr>
        <p:txBody>
          <a:bodyPr wrap="none" lIns="0" tIns="0" rIns="0" bIns="0" rtlCol="0" anchor="t"/>
          <a:lstStyle/>
          <a:p>
            <a:pPr algn="l" indent="0" marL="0">
              <a:lnSpc>
                <a:spcPts val="1950"/>
              </a:lnSpc>
              <a:buNone/>
            </a:pPr>
            <a:r>
              <a:rPr lang="en-US" sz="1250" dirty="0">
                <a:solidFill>
                  <a:srgbClr val="272525"/>
                </a:solidFill>
                <a:latin typeface="Inter" pitchFamily="34" charset="0"/>
                <a:ea typeface="Inter" pitchFamily="34" charset="-122"/>
                <a:cs typeface="Inter" pitchFamily="34" charset="-120"/>
              </a:rPr>
              <a:t>DUE DILIGENCE</a:t>
            </a:r>
            <a:endParaRPr lang="en-US" sz="1250" dirty="0"/>
          </a:p>
        </p:txBody>
      </p:sp>
      <p:sp>
        <p:nvSpPr>
          <p:cNvPr id="4" name="Text 2"/>
          <p:cNvSpPr/>
          <p:nvPr/>
        </p:nvSpPr>
        <p:spPr>
          <a:xfrm>
            <a:off x="793790" y="1232297"/>
            <a:ext cx="9640729"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Comprehensive Due Diligence Process</a:t>
            </a:r>
            <a:endParaRPr lang="en-US" sz="4000" dirty="0"/>
          </a:p>
        </p:txBody>
      </p:sp>
      <p:sp>
        <p:nvSpPr>
          <p:cNvPr id="5" name="Text 3"/>
          <p:cNvSpPr/>
          <p:nvPr/>
        </p:nvSpPr>
        <p:spPr>
          <a:xfrm>
            <a:off x="793790" y="2145744"/>
            <a:ext cx="13042821" cy="930831"/>
          </a:xfrm>
          <a:prstGeom prst="rect">
            <a:avLst/>
          </a:prstGeom>
          <a:noFill/>
          <a:ln/>
        </p:spPr>
        <p:txBody>
          <a:bodyPr wrap="square" lIns="0" tIns="0" rIns="0" bIns="0" rtlCol="0" anchor="t"/>
          <a:lstStyle/>
          <a:p>
            <a:pPr algn="l" indent="0" marL="0">
              <a:lnSpc>
                <a:spcPts val="2400"/>
              </a:lnSpc>
              <a:buNone/>
            </a:pPr>
            <a:r>
              <a:rPr lang="en-US" sz="1600" dirty="0">
                <a:solidFill>
                  <a:srgbClr val="272525"/>
                </a:solidFill>
                <a:latin typeface="Inter" pitchFamily="34" charset="0"/>
                <a:ea typeface="Inter" pitchFamily="34" charset="-122"/>
                <a:cs typeface="Inter" pitchFamily="34" charset="-120"/>
              </a:rPr>
              <a:t>We have completed a rigorous due diligence process engaging leading advisors across all critical workstreams. The process uncovered no fatal flaws and validated our investment thesis while identifying specific opportunities and risks that inform our value creation plan.</a:t>
            </a:r>
            <a:endParaRPr lang="en-US" sz="1600" dirty="0"/>
          </a:p>
        </p:txBody>
      </p:sp>
      <p:sp>
        <p:nvSpPr>
          <p:cNvPr id="6" name="Shape 4"/>
          <p:cNvSpPr/>
          <p:nvPr/>
        </p:nvSpPr>
        <p:spPr>
          <a:xfrm>
            <a:off x="793790" y="3283268"/>
            <a:ext cx="459224" cy="459224"/>
          </a:xfrm>
          <a:prstGeom prst="roundRect">
            <a:avLst>
              <a:gd name="adj" fmla="val 18671"/>
            </a:avLst>
          </a:prstGeom>
          <a:solidFill>
            <a:srgbClr val="DADBF1"/>
          </a:solidFill>
          <a:ln w="7620">
            <a:solidFill>
              <a:srgbClr val="C0C1D7"/>
            </a:solidFill>
            <a:prstDash val="solid"/>
          </a:ln>
        </p:spPr>
      </p:sp>
      <p:sp>
        <p:nvSpPr>
          <p:cNvPr id="7" name="Text 5"/>
          <p:cNvSpPr/>
          <p:nvPr/>
        </p:nvSpPr>
        <p:spPr>
          <a:xfrm>
            <a:off x="870287" y="3321487"/>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Inter Bold" pitchFamily="34" charset="0"/>
                <a:ea typeface="Inter Bold" pitchFamily="34" charset="-122"/>
                <a:cs typeface="Inter Bold" pitchFamily="34" charset="-120"/>
              </a:rPr>
              <a:t>1</a:t>
            </a:r>
            <a:endParaRPr lang="en-US" sz="2400" dirty="0"/>
          </a:p>
        </p:txBody>
      </p:sp>
      <p:sp>
        <p:nvSpPr>
          <p:cNvPr id="8" name="Text 6"/>
          <p:cNvSpPr/>
          <p:nvPr/>
        </p:nvSpPr>
        <p:spPr>
          <a:xfrm>
            <a:off x="1436727" y="3353395"/>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Financial &amp; Tax</a:t>
            </a:r>
            <a:endParaRPr lang="en-US" sz="2000" dirty="0"/>
          </a:p>
        </p:txBody>
      </p:sp>
      <p:sp>
        <p:nvSpPr>
          <p:cNvPr id="9" name="Text 7"/>
          <p:cNvSpPr/>
          <p:nvPr/>
        </p:nvSpPr>
        <p:spPr>
          <a:xfrm>
            <a:off x="1436727" y="3782378"/>
            <a:ext cx="5763697" cy="1551384"/>
          </a:xfrm>
          <a:prstGeom prst="rect">
            <a:avLst/>
          </a:prstGeom>
          <a:noFill/>
          <a:ln/>
        </p:spPr>
        <p:txBody>
          <a:bodyPr wrap="square" lIns="0" tIns="0" rIns="0" bIns="0" rtlCol="0" anchor="t"/>
          <a:lstStyle/>
          <a:p>
            <a:pPr algn="l" indent="0" marL="0">
              <a:lnSpc>
                <a:spcPts val="2400"/>
              </a:lnSpc>
              <a:buNone/>
            </a:pPr>
            <a:r>
              <a:rPr lang="en-US" sz="1600" dirty="0">
                <a:solidFill>
                  <a:srgbClr val="272525"/>
                </a:solidFill>
                <a:latin typeface="Inter" pitchFamily="34" charset="0"/>
                <a:ea typeface="Inter" pitchFamily="34" charset="-122"/>
                <a:cs typeface="Inter" pitchFamily="34" charset="-120"/>
              </a:rPr>
              <a:t>Quality of earnings analysis confirmed sustainable EBITDA with minimal adjustments. Tax structure is efficient with no significant contingent liabilities. Working capital requirements are well-understood and forecasted conservatively.</a:t>
            </a:r>
            <a:endParaRPr lang="en-US" sz="1600" dirty="0"/>
          </a:p>
        </p:txBody>
      </p:sp>
      <p:sp>
        <p:nvSpPr>
          <p:cNvPr id="10" name="Shape 8"/>
          <p:cNvSpPr/>
          <p:nvPr/>
        </p:nvSpPr>
        <p:spPr>
          <a:xfrm>
            <a:off x="7429976" y="3283268"/>
            <a:ext cx="459224" cy="459224"/>
          </a:xfrm>
          <a:prstGeom prst="roundRect">
            <a:avLst>
              <a:gd name="adj" fmla="val 18671"/>
            </a:avLst>
          </a:prstGeom>
          <a:solidFill>
            <a:srgbClr val="DADBF1"/>
          </a:solidFill>
          <a:ln w="7620">
            <a:solidFill>
              <a:srgbClr val="C0C1D7"/>
            </a:solidFill>
            <a:prstDash val="solid"/>
          </a:ln>
        </p:spPr>
      </p:sp>
      <p:sp>
        <p:nvSpPr>
          <p:cNvPr id="11" name="Text 9"/>
          <p:cNvSpPr/>
          <p:nvPr/>
        </p:nvSpPr>
        <p:spPr>
          <a:xfrm>
            <a:off x="7506474" y="3321487"/>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Inter Bold" pitchFamily="34" charset="0"/>
                <a:ea typeface="Inter Bold" pitchFamily="34" charset="-122"/>
                <a:cs typeface="Inter Bold" pitchFamily="34" charset="-120"/>
              </a:rPr>
              <a:t>2</a:t>
            </a:r>
            <a:endParaRPr lang="en-US" sz="2400" dirty="0"/>
          </a:p>
        </p:txBody>
      </p:sp>
      <p:sp>
        <p:nvSpPr>
          <p:cNvPr id="12" name="Text 10"/>
          <p:cNvSpPr/>
          <p:nvPr/>
        </p:nvSpPr>
        <p:spPr>
          <a:xfrm>
            <a:off x="8072914" y="3353395"/>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Commercial</a:t>
            </a:r>
            <a:endParaRPr lang="en-US" sz="2000" dirty="0"/>
          </a:p>
        </p:txBody>
      </p:sp>
      <p:sp>
        <p:nvSpPr>
          <p:cNvPr id="13" name="Text 11"/>
          <p:cNvSpPr/>
          <p:nvPr/>
        </p:nvSpPr>
        <p:spPr>
          <a:xfrm>
            <a:off x="8072914" y="3782378"/>
            <a:ext cx="5763697" cy="1551384"/>
          </a:xfrm>
          <a:prstGeom prst="rect">
            <a:avLst/>
          </a:prstGeom>
          <a:noFill/>
          <a:ln/>
        </p:spPr>
        <p:txBody>
          <a:bodyPr wrap="square" lIns="0" tIns="0" rIns="0" bIns="0" rtlCol="0" anchor="t"/>
          <a:lstStyle/>
          <a:p>
            <a:pPr algn="l" indent="0" marL="0">
              <a:lnSpc>
                <a:spcPts val="2400"/>
              </a:lnSpc>
              <a:buNone/>
            </a:pPr>
            <a:r>
              <a:rPr lang="en-US" sz="1600" dirty="0">
                <a:solidFill>
                  <a:srgbClr val="272525"/>
                </a:solidFill>
                <a:latin typeface="Inter" pitchFamily="34" charset="0"/>
                <a:ea typeface="Inter" pitchFamily="34" charset="-122"/>
                <a:cs typeface="Inter" pitchFamily="34" charset="-120"/>
              </a:rPr>
              <a:t>Customer reference checks were universally positive with NPS of 72. Market sizing validated our assumptions. Competitive positioning confirmed through win/loss analysis and expert networks. Pricing has significant room for optimization.</a:t>
            </a:r>
            <a:endParaRPr lang="en-US" sz="1600" dirty="0"/>
          </a:p>
        </p:txBody>
      </p:sp>
      <p:sp>
        <p:nvSpPr>
          <p:cNvPr id="14" name="Shape 12"/>
          <p:cNvSpPr/>
          <p:nvPr/>
        </p:nvSpPr>
        <p:spPr>
          <a:xfrm>
            <a:off x="793790" y="5701189"/>
            <a:ext cx="459224" cy="459224"/>
          </a:xfrm>
          <a:prstGeom prst="roundRect">
            <a:avLst>
              <a:gd name="adj" fmla="val 18671"/>
            </a:avLst>
          </a:prstGeom>
          <a:solidFill>
            <a:srgbClr val="DADBF1"/>
          </a:solidFill>
          <a:ln w="7620">
            <a:solidFill>
              <a:srgbClr val="C0C1D7"/>
            </a:solidFill>
            <a:prstDash val="solid"/>
          </a:ln>
        </p:spPr>
      </p:sp>
      <p:sp>
        <p:nvSpPr>
          <p:cNvPr id="15" name="Text 13"/>
          <p:cNvSpPr/>
          <p:nvPr/>
        </p:nvSpPr>
        <p:spPr>
          <a:xfrm>
            <a:off x="870287" y="5739408"/>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Inter Bold" pitchFamily="34" charset="0"/>
                <a:ea typeface="Inter Bold" pitchFamily="34" charset="-122"/>
                <a:cs typeface="Inter Bold" pitchFamily="34" charset="-120"/>
              </a:rPr>
              <a:t>3</a:t>
            </a:r>
            <a:endParaRPr lang="en-US" sz="2400" dirty="0"/>
          </a:p>
        </p:txBody>
      </p:sp>
      <p:sp>
        <p:nvSpPr>
          <p:cNvPr id="16" name="Text 14"/>
          <p:cNvSpPr/>
          <p:nvPr/>
        </p:nvSpPr>
        <p:spPr>
          <a:xfrm>
            <a:off x="1436727" y="5771317"/>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Technology</a:t>
            </a:r>
            <a:endParaRPr lang="en-US" sz="2000" dirty="0"/>
          </a:p>
        </p:txBody>
      </p:sp>
      <p:sp>
        <p:nvSpPr>
          <p:cNvPr id="17" name="Text 15"/>
          <p:cNvSpPr/>
          <p:nvPr/>
        </p:nvSpPr>
        <p:spPr>
          <a:xfrm>
            <a:off x="1436727" y="6200299"/>
            <a:ext cx="5763697" cy="1241108"/>
          </a:xfrm>
          <a:prstGeom prst="rect">
            <a:avLst/>
          </a:prstGeom>
          <a:noFill/>
          <a:ln/>
        </p:spPr>
        <p:txBody>
          <a:bodyPr wrap="square" lIns="0" tIns="0" rIns="0" bIns="0" rtlCol="0" anchor="t"/>
          <a:lstStyle/>
          <a:p>
            <a:pPr algn="l" indent="0" marL="0">
              <a:lnSpc>
                <a:spcPts val="2400"/>
              </a:lnSpc>
              <a:buNone/>
            </a:pPr>
            <a:r>
              <a:rPr lang="en-US" sz="1600" dirty="0">
                <a:solidFill>
                  <a:srgbClr val="272525"/>
                </a:solidFill>
                <a:latin typeface="Inter" pitchFamily="34" charset="0"/>
                <a:ea typeface="Inter" pitchFamily="34" charset="-122"/>
                <a:cs typeface="Inter" pitchFamily="34" charset="-120"/>
              </a:rPr>
              <a:t>Platform architecture is modern and scalable with limited technical debt. Security controls are institutional-grade. IP portfolio is strong with clear freedom to operate. Technology roadmap is realistic and well-resourced.</a:t>
            </a:r>
            <a:endParaRPr lang="en-US" sz="1600" dirty="0"/>
          </a:p>
        </p:txBody>
      </p:sp>
      <p:sp>
        <p:nvSpPr>
          <p:cNvPr id="18" name="Shape 16"/>
          <p:cNvSpPr/>
          <p:nvPr/>
        </p:nvSpPr>
        <p:spPr>
          <a:xfrm>
            <a:off x="7429976" y="5701189"/>
            <a:ext cx="459224" cy="459224"/>
          </a:xfrm>
          <a:prstGeom prst="roundRect">
            <a:avLst>
              <a:gd name="adj" fmla="val 18671"/>
            </a:avLst>
          </a:prstGeom>
          <a:solidFill>
            <a:srgbClr val="DADBF1"/>
          </a:solidFill>
          <a:ln w="7620">
            <a:solidFill>
              <a:srgbClr val="C0C1D7"/>
            </a:solidFill>
            <a:prstDash val="solid"/>
          </a:ln>
        </p:spPr>
      </p:sp>
      <p:sp>
        <p:nvSpPr>
          <p:cNvPr id="19" name="Text 17"/>
          <p:cNvSpPr/>
          <p:nvPr/>
        </p:nvSpPr>
        <p:spPr>
          <a:xfrm>
            <a:off x="7506474" y="5739408"/>
            <a:ext cx="306110" cy="382667"/>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Inter Bold" pitchFamily="34" charset="0"/>
                <a:ea typeface="Inter Bold" pitchFamily="34" charset="-122"/>
                <a:cs typeface="Inter Bold" pitchFamily="34" charset="-120"/>
              </a:rPr>
              <a:t>4</a:t>
            </a:r>
            <a:endParaRPr lang="en-US" sz="2400" dirty="0"/>
          </a:p>
        </p:txBody>
      </p:sp>
      <p:sp>
        <p:nvSpPr>
          <p:cNvPr id="20" name="Text 18"/>
          <p:cNvSpPr/>
          <p:nvPr/>
        </p:nvSpPr>
        <p:spPr>
          <a:xfrm>
            <a:off x="8072914" y="5771317"/>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Legal &amp; Compliance</a:t>
            </a:r>
            <a:endParaRPr lang="en-US" sz="2000" dirty="0"/>
          </a:p>
        </p:txBody>
      </p:sp>
      <p:sp>
        <p:nvSpPr>
          <p:cNvPr id="21" name="Text 19"/>
          <p:cNvSpPr/>
          <p:nvPr/>
        </p:nvSpPr>
        <p:spPr>
          <a:xfrm>
            <a:off x="8072914" y="6200299"/>
            <a:ext cx="5763697" cy="1241108"/>
          </a:xfrm>
          <a:prstGeom prst="rect">
            <a:avLst/>
          </a:prstGeom>
          <a:noFill/>
          <a:ln/>
        </p:spPr>
        <p:txBody>
          <a:bodyPr wrap="square" lIns="0" tIns="0" rIns="0" bIns="0" rtlCol="0" anchor="t"/>
          <a:lstStyle/>
          <a:p>
            <a:pPr algn="l" indent="0" marL="0">
              <a:lnSpc>
                <a:spcPts val="2400"/>
              </a:lnSpc>
              <a:buNone/>
            </a:pPr>
            <a:r>
              <a:rPr lang="en-US" sz="1600" dirty="0">
                <a:solidFill>
                  <a:srgbClr val="272525"/>
                </a:solidFill>
                <a:latin typeface="Inter" pitchFamily="34" charset="0"/>
                <a:ea typeface="Inter" pitchFamily="34" charset="-122"/>
                <a:cs typeface="Inter" pitchFamily="34" charset="-120"/>
              </a:rPr>
              <a:t>Clean cap table with no material litigation or regulatory issues. Customer contracts are favorable with standard terms. Compliance programs are robust and meet industry standards. No significant legal risks identified.</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640556"/>
            <a:ext cx="9088279"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Exit Strategy and Liquidity Options</a:t>
            </a:r>
            <a:endParaRPr lang="en-US" sz="4200" dirty="0"/>
          </a:p>
        </p:txBody>
      </p:sp>
      <p:sp>
        <p:nvSpPr>
          <p:cNvPr id="3" name="Shape 1"/>
          <p:cNvSpPr/>
          <p:nvPr/>
        </p:nvSpPr>
        <p:spPr>
          <a:xfrm>
            <a:off x="638532" y="1621036"/>
            <a:ext cx="5890498" cy="5065514"/>
          </a:xfrm>
          <a:prstGeom prst="roundRect">
            <a:avLst>
              <a:gd name="adj" fmla="val 3063"/>
            </a:avLst>
          </a:prstGeom>
          <a:solidFill>
            <a:srgbClr val="5E98F1"/>
          </a:solidFill>
          <a:ln/>
        </p:spPr>
      </p:sp>
      <p:sp>
        <p:nvSpPr>
          <p:cNvPr id="4" name="Text 2"/>
          <p:cNvSpPr/>
          <p:nvPr/>
        </p:nvSpPr>
        <p:spPr>
          <a:xfrm>
            <a:off x="853916" y="1825704"/>
            <a:ext cx="2693551"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Multiple Exit Paths</a:t>
            </a:r>
            <a:endParaRPr lang="en-US" sz="2100" dirty="0"/>
          </a:p>
        </p:txBody>
      </p:sp>
      <p:sp>
        <p:nvSpPr>
          <p:cNvPr id="5" name="Text 3"/>
          <p:cNvSpPr/>
          <p:nvPr/>
        </p:nvSpPr>
        <p:spPr>
          <a:xfrm>
            <a:off x="853916" y="2366962"/>
            <a:ext cx="5459730" cy="2016681"/>
          </a:xfrm>
          <a:prstGeom prst="rect">
            <a:avLst/>
          </a:prstGeom>
          <a:noFill/>
          <a:ln/>
        </p:spPr>
        <p:txBody>
          <a:bodyPr wrap="square" lIns="0" tIns="0" rIns="0" bIns="0" rtlCol="0" anchor="t"/>
          <a:lstStyle/>
          <a:p>
            <a:pPr algn="l" indent="0" marL="0">
              <a:lnSpc>
                <a:spcPts val="2600"/>
              </a:lnSpc>
              <a:buNone/>
            </a:pPr>
            <a:r>
              <a:rPr lang="en-US" sz="1650" dirty="0">
                <a:solidFill>
                  <a:srgbClr val="000000"/>
                </a:solidFill>
                <a:latin typeface="Inter" pitchFamily="34" charset="0"/>
                <a:ea typeface="Inter" pitchFamily="34" charset="-122"/>
                <a:cs typeface="Inter" pitchFamily="34" charset="-120"/>
              </a:rPr>
              <a:t>The target company's characteristics make it attractive to multiple buyer categories, providing optionality and reducing execution risk. We have identified 12 potential strategic acquirers and 8 financial sponsors who have completed relevant transactions.</a:t>
            </a:r>
            <a:endParaRPr lang="en-US" sz="1650" dirty="0"/>
          </a:p>
        </p:txBody>
      </p:sp>
      <p:sp>
        <p:nvSpPr>
          <p:cNvPr id="6" name="Text 4"/>
          <p:cNvSpPr/>
          <p:nvPr/>
        </p:nvSpPr>
        <p:spPr>
          <a:xfrm>
            <a:off x="853916" y="4567833"/>
            <a:ext cx="5459730" cy="1680567"/>
          </a:xfrm>
          <a:prstGeom prst="rect">
            <a:avLst/>
          </a:prstGeom>
          <a:noFill/>
          <a:ln/>
        </p:spPr>
        <p:txBody>
          <a:bodyPr wrap="square" lIns="0" tIns="0" rIns="0" bIns="0" rtlCol="0" anchor="t"/>
          <a:lstStyle/>
          <a:p>
            <a:pPr algn="l" indent="0" marL="0">
              <a:lnSpc>
                <a:spcPts val="2600"/>
              </a:lnSpc>
              <a:buNone/>
            </a:pPr>
            <a:r>
              <a:rPr lang="en-US" sz="1650" b="1" dirty="0">
                <a:solidFill>
                  <a:srgbClr val="000000"/>
                </a:solidFill>
                <a:latin typeface="Inter" pitchFamily="34" charset="0"/>
                <a:ea typeface="Inter" pitchFamily="34" charset="-122"/>
                <a:cs typeface="Inter" pitchFamily="34" charset="-120"/>
              </a:rPr>
              <a:t>Exit Timing:</a:t>
            </a:r>
            <a:pPr algn="l" indent="0" marL="0">
              <a:lnSpc>
                <a:spcPts val="2600"/>
              </a:lnSpc>
              <a:buNone/>
            </a:pPr>
            <a:r>
              <a:rPr lang="en-US" sz="1650" dirty="0">
                <a:solidFill>
                  <a:srgbClr val="000000"/>
                </a:solidFill>
                <a:latin typeface="Inter" pitchFamily="34" charset="0"/>
                <a:ea typeface="Inter" pitchFamily="34" charset="-122"/>
                <a:cs typeface="Inter" pitchFamily="34" charset="-120"/>
              </a:rPr>
              <a:t> Our base case assumes a 5-year hold period, but the business could be exit-ready in year 4 if value creation initiatives accelerate. Strong public market comps provide IPO optionality, though we view this as lower probability.</a:t>
            </a:r>
            <a:endParaRPr lang="en-US" sz="1650" dirty="0"/>
          </a:p>
        </p:txBody>
      </p:sp>
      <p:sp>
        <p:nvSpPr>
          <p:cNvPr id="7" name="Text 5"/>
          <p:cNvSpPr/>
          <p:nvPr/>
        </p:nvSpPr>
        <p:spPr>
          <a:xfrm>
            <a:off x="6907173" y="1825704"/>
            <a:ext cx="2726888"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Strategic Exit Routes</a:t>
            </a:r>
            <a:endParaRPr lang="en-US" sz="2100" dirty="0"/>
          </a:p>
        </p:txBody>
      </p:sp>
      <p:sp>
        <p:nvSpPr>
          <p:cNvPr id="8" name="Text 6"/>
          <p:cNvSpPr/>
          <p:nvPr/>
        </p:nvSpPr>
        <p:spPr>
          <a:xfrm>
            <a:off x="6907173" y="2366962"/>
            <a:ext cx="6936938" cy="4033903"/>
          </a:xfrm>
          <a:prstGeom prst="rect">
            <a:avLst/>
          </a:prstGeom>
          <a:noFill/>
          <a:ln/>
        </p:spPr>
        <p:txBody>
          <a:bodyPr wrap="square" lIns="0" tIns="0" rIns="0" bIns="0" rtlCol="0" anchor="t"/>
          <a:lstStyle/>
          <a:p>
            <a:pPr algn="l" marL="342900" indent="-342900">
              <a:lnSpc>
                <a:spcPts val="2600"/>
              </a:lnSpc>
              <a:buSzPct val="100000"/>
              <a:buChar char="•"/>
            </a:pPr>
            <a:r>
              <a:rPr lang="en-US" sz="1650" b="1" dirty="0">
                <a:solidFill>
                  <a:srgbClr val="272525"/>
                </a:solidFill>
                <a:latin typeface="Inter" pitchFamily="34" charset="0"/>
                <a:ea typeface="Inter" pitchFamily="34" charset="-122"/>
                <a:cs typeface="Inter" pitchFamily="34" charset="-120"/>
              </a:rPr>
              <a:t>Strategic Sale:</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 Most likely exit path given consolidating market dynamics and strategic value to larger players seeking capabilities or scale</a:t>
            </a:r>
            <a:endParaRPr lang="en-US" sz="1650" dirty="0"/>
          </a:p>
          <a:p>
            <a:pPr algn="l" marL="342900" indent="-342900">
              <a:lnSpc>
                <a:spcPts val="2600"/>
              </a:lnSpc>
              <a:buSzPct val="100000"/>
              <a:buChar char="•"/>
            </a:pPr>
            <a:r>
              <a:rPr lang="en-US" sz="1650" b="1" dirty="0">
                <a:solidFill>
                  <a:srgbClr val="272525"/>
                </a:solidFill>
                <a:latin typeface="Inter" pitchFamily="34" charset="0"/>
                <a:ea typeface="Inter" pitchFamily="34" charset="-122"/>
                <a:cs typeface="Inter" pitchFamily="34" charset="-120"/>
              </a:rPr>
              <a:t>Secondary Sale:</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 Attractive to larger PE firms or growth equity investors given scale, growth profile, and defensible market position</a:t>
            </a:r>
            <a:endParaRPr lang="en-US" sz="1650" dirty="0"/>
          </a:p>
          <a:p>
            <a:pPr algn="l" marL="342900" indent="-342900">
              <a:lnSpc>
                <a:spcPts val="2600"/>
              </a:lnSpc>
              <a:buSzPct val="100000"/>
              <a:buChar char="•"/>
            </a:pPr>
            <a:r>
              <a:rPr lang="en-US" sz="1650" b="1" dirty="0">
                <a:solidFill>
                  <a:srgbClr val="272525"/>
                </a:solidFill>
                <a:latin typeface="Inter" pitchFamily="34" charset="0"/>
                <a:ea typeface="Inter" pitchFamily="34" charset="-122"/>
                <a:cs typeface="Inter" pitchFamily="34" charset="-120"/>
              </a:rPr>
              <a:t>IPO:</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 Viable option if public market conditions are favorable and company exceeds $1B revenue threshold with clear path to profitability</a:t>
            </a:r>
            <a:endParaRPr lang="en-US" sz="1650" dirty="0"/>
          </a:p>
          <a:p>
            <a:pPr algn="l" marL="342900" indent="-342900">
              <a:lnSpc>
                <a:spcPts val="2600"/>
              </a:lnSpc>
              <a:buSzPct val="100000"/>
              <a:buChar char="•"/>
            </a:pPr>
            <a:r>
              <a:rPr lang="en-US" sz="1650" b="1" dirty="0">
                <a:solidFill>
                  <a:srgbClr val="272525"/>
                </a:solidFill>
                <a:latin typeface="Inter" pitchFamily="34" charset="0"/>
                <a:ea typeface="Inter" pitchFamily="34" charset="-122"/>
                <a:cs typeface="Inter" pitchFamily="34" charset="-120"/>
              </a:rPr>
              <a:t>Dividend Recapitalization:</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 Potential interim option to return capital while maintaining ownership and continuing value creation</a:t>
            </a:r>
            <a:endParaRPr lang="en-US" sz="1650" dirty="0"/>
          </a:p>
        </p:txBody>
      </p:sp>
      <p:sp>
        <p:nvSpPr>
          <p:cNvPr id="9" name="Text 7"/>
          <p:cNvSpPr/>
          <p:nvPr/>
        </p:nvSpPr>
        <p:spPr>
          <a:xfrm>
            <a:off x="793790" y="6702689"/>
            <a:ext cx="13042821" cy="672227"/>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Recent comparable transactions in the sector have commanded premium valuations, with strategic buyers paying 12-15x EBITDA for high-quality assets. Our exit assumptions of 13.5x EBITDA are conservative relative to recent precedents.</a:t>
            </a:r>
            <a:endParaRPr lang="en-US" sz="16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0932" y="627698"/>
            <a:ext cx="11434286" cy="670917"/>
          </a:xfrm>
          <a:prstGeom prst="rect">
            <a:avLst/>
          </a:prstGeom>
          <a:noFill/>
          <a:ln/>
        </p:spPr>
        <p:txBody>
          <a:bodyPr wrap="none" lIns="0" tIns="0" rIns="0" bIns="0" rtlCol="0" anchor="t"/>
          <a:lstStyle/>
          <a:p>
            <a:pPr algn="l" indent="0" marL="0">
              <a:lnSpc>
                <a:spcPts val="5250"/>
              </a:lnSpc>
              <a:buNone/>
            </a:pPr>
            <a:r>
              <a:rPr lang="en-US" sz="4200" b="1" dirty="0">
                <a:solidFill>
                  <a:srgbClr val="000000"/>
                </a:solidFill>
                <a:latin typeface="Inter Bold" pitchFamily="34" charset="0"/>
                <a:ea typeface="Inter Bold" pitchFamily="34" charset="-122"/>
                <a:cs typeface="Inter Bold" pitchFamily="34" charset="-120"/>
              </a:rPr>
              <a:t>Investment Summary and Recommendation</a:t>
            </a:r>
            <a:endParaRPr lang="en-US" sz="4200" dirty="0"/>
          </a:p>
        </p:txBody>
      </p:sp>
      <p:sp>
        <p:nvSpPr>
          <p:cNvPr id="3" name="Text 1"/>
          <p:cNvSpPr/>
          <p:nvPr/>
        </p:nvSpPr>
        <p:spPr>
          <a:xfrm>
            <a:off x="790932" y="1704975"/>
            <a:ext cx="13048536" cy="1002625"/>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This investment opportunity represents an exceptional combination of attractive market dynamics, defensible competitive positioning, strong financial performance, and proven management capabilities. The target company operates in a large and growing market where it holds clear leadership position supported by multiple structural advantages.</a:t>
            </a:r>
            <a:endParaRPr lang="en-US" sz="1650" dirty="0"/>
          </a:p>
        </p:txBody>
      </p:sp>
      <p:sp>
        <p:nvSpPr>
          <p:cNvPr id="4" name="Text 2"/>
          <p:cNvSpPr/>
          <p:nvPr/>
        </p:nvSpPr>
        <p:spPr>
          <a:xfrm>
            <a:off x="790932" y="2936200"/>
            <a:ext cx="13048536" cy="1002625"/>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Our comprehensive due diligence process has validated the investment thesis and identified specific value creation opportunities that underpin our return expectations. We have developed a detailed roadmap with clear milestones, accountability, and risk mitigation strategies to ensure successful execution.</a:t>
            </a:r>
            <a:endParaRPr lang="en-US" sz="1650" dirty="0"/>
          </a:p>
        </p:txBody>
      </p:sp>
      <p:sp>
        <p:nvSpPr>
          <p:cNvPr id="5" name="Shape 3"/>
          <p:cNvSpPr/>
          <p:nvPr/>
        </p:nvSpPr>
        <p:spPr>
          <a:xfrm>
            <a:off x="790932" y="4167426"/>
            <a:ext cx="483037" cy="483037"/>
          </a:xfrm>
          <a:prstGeom prst="roundRect">
            <a:avLst>
              <a:gd name="adj" fmla="val 18667"/>
            </a:avLst>
          </a:prstGeom>
          <a:solidFill>
            <a:srgbClr val="DADBF1"/>
          </a:solidFill>
          <a:ln w="7620">
            <a:solidFill>
              <a:srgbClr val="C0C1D7"/>
            </a:solidFill>
            <a:prstDash val="solid"/>
          </a:ln>
        </p:spPr>
      </p:sp>
      <p:sp>
        <p:nvSpPr>
          <p:cNvPr id="6" name="Text 4"/>
          <p:cNvSpPr/>
          <p:nvPr/>
        </p:nvSpPr>
        <p:spPr>
          <a:xfrm>
            <a:off x="871418" y="4207669"/>
            <a:ext cx="321945" cy="402431"/>
          </a:xfrm>
          <a:prstGeom prst="rect">
            <a:avLst/>
          </a:prstGeom>
          <a:noFill/>
          <a:ln/>
        </p:spPr>
        <p:txBody>
          <a:bodyPr wrap="none" lIns="0" tIns="0" rIns="0" bIns="0" rtlCol="0" anchor="t"/>
          <a:lstStyle/>
          <a:p>
            <a:pPr algn="ctr" indent="0" marL="0">
              <a:lnSpc>
                <a:spcPts val="2500"/>
              </a:lnSpc>
              <a:buNone/>
            </a:pPr>
            <a:r>
              <a:rPr lang="en-US" sz="2500" b="1" dirty="0">
                <a:solidFill>
                  <a:srgbClr val="272525"/>
                </a:solidFill>
                <a:latin typeface="Inter Bold" pitchFamily="34" charset="0"/>
                <a:ea typeface="Inter Bold" pitchFamily="34" charset="-122"/>
                <a:cs typeface="Inter Bold" pitchFamily="34" charset="-120"/>
              </a:rPr>
              <a:t>1</a:t>
            </a:r>
            <a:endParaRPr lang="en-US" sz="2500" dirty="0"/>
          </a:p>
        </p:txBody>
      </p:sp>
      <p:sp>
        <p:nvSpPr>
          <p:cNvPr id="7" name="Text 5"/>
          <p:cNvSpPr/>
          <p:nvPr/>
        </p:nvSpPr>
        <p:spPr>
          <a:xfrm>
            <a:off x="1477089" y="4241125"/>
            <a:ext cx="2683550" cy="335399"/>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Strong Strategic Fit</a:t>
            </a:r>
            <a:endParaRPr lang="en-US" sz="2100" dirty="0"/>
          </a:p>
        </p:txBody>
      </p:sp>
      <p:sp>
        <p:nvSpPr>
          <p:cNvPr id="8" name="Text 6"/>
          <p:cNvSpPr/>
          <p:nvPr/>
        </p:nvSpPr>
        <p:spPr>
          <a:xfrm>
            <a:off x="1477089" y="4698444"/>
            <a:ext cx="3494008" cy="1671042"/>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Aligns perfectly with our investment strategy targeting market leaders in growing sectors with defensive characteristics and multiple value creation levers</a:t>
            </a:r>
            <a:endParaRPr lang="en-US" sz="1650" dirty="0"/>
          </a:p>
        </p:txBody>
      </p:sp>
      <p:sp>
        <p:nvSpPr>
          <p:cNvPr id="9" name="Shape 7"/>
          <p:cNvSpPr/>
          <p:nvPr/>
        </p:nvSpPr>
        <p:spPr>
          <a:xfrm>
            <a:off x="5225058" y="4167426"/>
            <a:ext cx="483037" cy="483037"/>
          </a:xfrm>
          <a:prstGeom prst="roundRect">
            <a:avLst>
              <a:gd name="adj" fmla="val 18667"/>
            </a:avLst>
          </a:prstGeom>
          <a:solidFill>
            <a:srgbClr val="DADBF1"/>
          </a:solidFill>
          <a:ln w="7620">
            <a:solidFill>
              <a:srgbClr val="C0C1D7"/>
            </a:solidFill>
            <a:prstDash val="solid"/>
          </a:ln>
        </p:spPr>
      </p:sp>
      <p:sp>
        <p:nvSpPr>
          <p:cNvPr id="10" name="Text 8"/>
          <p:cNvSpPr/>
          <p:nvPr/>
        </p:nvSpPr>
        <p:spPr>
          <a:xfrm>
            <a:off x="5305544" y="4207669"/>
            <a:ext cx="321945" cy="402431"/>
          </a:xfrm>
          <a:prstGeom prst="rect">
            <a:avLst/>
          </a:prstGeom>
          <a:noFill/>
          <a:ln/>
        </p:spPr>
        <p:txBody>
          <a:bodyPr wrap="none" lIns="0" tIns="0" rIns="0" bIns="0" rtlCol="0" anchor="t"/>
          <a:lstStyle/>
          <a:p>
            <a:pPr algn="ctr" indent="0" marL="0">
              <a:lnSpc>
                <a:spcPts val="2500"/>
              </a:lnSpc>
              <a:buNone/>
            </a:pPr>
            <a:r>
              <a:rPr lang="en-US" sz="2500" b="1" dirty="0">
                <a:solidFill>
                  <a:srgbClr val="272525"/>
                </a:solidFill>
                <a:latin typeface="Inter Bold" pitchFamily="34" charset="0"/>
                <a:ea typeface="Inter Bold" pitchFamily="34" charset="-122"/>
                <a:cs typeface="Inter Bold" pitchFamily="34" charset="-120"/>
              </a:rPr>
              <a:t>2</a:t>
            </a:r>
            <a:endParaRPr lang="en-US" sz="2500" dirty="0"/>
          </a:p>
        </p:txBody>
      </p:sp>
      <p:sp>
        <p:nvSpPr>
          <p:cNvPr id="11" name="Text 9"/>
          <p:cNvSpPr/>
          <p:nvPr/>
        </p:nvSpPr>
        <p:spPr>
          <a:xfrm>
            <a:off x="5911215" y="4241125"/>
            <a:ext cx="3494008" cy="670798"/>
          </a:xfrm>
          <a:prstGeom prst="rect">
            <a:avLst/>
          </a:prstGeom>
          <a:noFill/>
          <a:ln/>
        </p:spPr>
        <p:txBody>
          <a:bodyPr wrap="squar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Attractive Risk-Return Profile</a:t>
            </a:r>
            <a:endParaRPr lang="en-US" sz="2100" dirty="0"/>
          </a:p>
        </p:txBody>
      </p:sp>
      <p:sp>
        <p:nvSpPr>
          <p:cNvPr id="12" name="Text 10"/>
          <p:cNvSpPr/>
          <p:nvPr/>
        </p:nvSpPr>
        <p:spPr>
          <a:xfrm>
            <a:off x="5911215" y="5033843"/>
            <a:ext cx="3494008" cy="1671042"/>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Conservative base case delivers 2.5x MOIC and 28% IRR with significant upside optionality and adequate downside protection through business resilience</a:t>
            </a:r>
            <a:endParaRPr lang="en-US" sz="1650" dirty="0"/>
          </a:p>
        </p:txBody>
      </p:sp>
      <p:sp>
        <p:nvSpPr>
          <p:cNvPr id="13" name="Shape 11"/>
          <p:cNvSpPr/>
          <p:nvPr/>
        </p:nvSpPr>
        <p:spPr>
          <a:xfrm>
            <a:off x="9659183" y="4167426"/>
            <a:ext cx="483037" cy="483037"/>
          </a:xfrm>
          <a:prstGeom prst="roundRect">
            <a:avLst>
              <a:gd name="adj" fmla="val 18667"/>
            </a:avLst>
          </a:prstGeom>
          <a:solidFill>
            <a:srgbClr val="DADBF1"/>
          </a:solidFill>
          <a:ln w="7620">
            <a:solidFill>
              <a:srgbClr val="C0C1D7"/>
            </a:solidFill>
            <a:prstDash val="solid"/>
          </a:ln>
        </p:spPr>
      </p:sp>
      <p:sp>
        <p:nvSpPr>
          <p:cNvPr id="14" name="Text 12"/>
          <p:cNvSpPr/>
          <p:nvPr/>
        </p:nvSpPr>
        <p:spPr>
          <a:xfrm>
            <a:off x="9739670" y="4207669"/>
            <a:ext cx="321945" cy="402431"/>
          </a:xfrm>
          <a:prstGeom prst="rect">
            <a:avLst/>
          </a:prstGeom>
          <a:noFill/>
          <a:ln/>
        </p:spPr>
        <p:txBody>
          <a:bodyPr wrap="none" lIns="0" tIns="0" rIns="0" bIns="0" rtlCol="0" anchor="t"/>
          <a:lstStyle/>
          <a:p>
            <a:pPr algn="ctr" indent="0" marL="0">
              <a:lnSpc>
                <a:spcPts val="2500"/>
              </a:lnSpc>
              <a:buNone/>
            </a:pPr>
            <a:r>
              <a:rPr lang="en-US" sz="2500" b="1" dirty="0">
                <a:solidFill>
                  <a:srgbClr val="272525"/>
                </a:solidFill>
                <a:latin typeface="Inter Bold" pitchFamily="34" charset="0"/>
                <a:ea typeface="Inter Bold" pitchFamily="34" charset="-122"/>
                <a:cs typeface="Inter Bold" pitchFamily="34" charset="-120"/>
              </a:rPr>
              <a:t>3</a:t>
            </a:r>
            <a:endParaRPr lang="en-US" sz="2500" dirty="0"/>
          </a:p>
        </p:txBody>
      </p:sp>
      <p:sp>
        <p:nvSpPr>
          <p:cNvPr id="15" name="Text 13"/>
          <p:cNvSpPr/>
          <p:nvPr/>
        </p:nvSpPr>
        <p:spPr>
          <a:xfrm>
            <a:off x="10345341" y="4241125"/>
            <a:ext cx="3494127" cy="670798"/>
          </a:xfrm>
          <a:prstGeom prst="rect">
            <a:avLst/>
          </a:prstGeom>
          <a:noFill/>
          <a:ln/>
        </p:spPr>
        <p:txBody>
          <a:bodyPr wrap="squar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Executable Value Creation Plan</a:t>
            </a:r>
            <a:endParaRPr lang="en-US" sz="2100" dirty="0"/>
          </a:p>
        </p:txBody>
      </p:sp>
      <p:sp>
        <p:nvSpPr>
          <p:cNvPr id="16" name="Text 14"/>
          <p:cNvSpPr/>
          <p:nvPr/>
        </p:nvSpPr>
        <p:spPr>
          <a:xfrm>
            <a:off x="10345341" y="5033843"/>
            <a:ext cx="3494127" cy="1671042"/>
          </a:xfrm>
          <a:prstGeom prst="rect">
            <a:avLst/>
          </a:prstGeom>
          <a:noFill/>
          <a:ln/>
        </p:spPr>
        <p:txBody>
          <a:bodyPr wrap="square" lIns="0" tIns="0" rIns="0" bIns="0" rtlCol="0" anchor="t"/>
          <a:lstStyle/>
          <a:p>
            <a:pPr algn="l" indent="0" marL="0">
              <a:lnSpc>
                <a:spcPts val="2600"/>
              </a:lnSpc>
              <a:buNone/>
            </a:pPr>
            <a:r>
              <a:rPr lang="en-US" sz="1650" dirty="0">
                <a:solidFill>
                  <a:srgbClr val="272525"/>
                </a:solidFill>
                <a:latin typeface="Inter" pitchFamily="34" charset="0"/>
                <a:ea typeface="Inter" pitchFamily="34" charset="-122"/>
                <a:cs typeface="Inter" pitchFamily="34" charset="-120"/>
              </a:rPr>
              <a:t>Clear roadmap with realistic initiatives, adequate resources, and management team capable of delivering against ambitious but achievable targets</a:t>
            </a:r>
            <a:endParaRPr lang="en-US" sz="1650" dirty="0"/>
          </a:p>
        </p:txBody>
      </p:sp>
      <p:sp>
        <p:nvSpPr>
          <p:cNvPr id="17" name="Text 15"/>
          <p:cNvSpPr/>
          <p:nvPr/>
        </p:nvSpPr>
        <p:spPr>
          <a:xfrm>
            <a:off x="790932" y="6933486"/>
            <a:ext cx="13048536" cy="668417"/>
          </a:xfrm>
          <a:prstGeom prst="rect">
            <a:avLst/>
          </a:prstGeom>
          <a:noFill/>
          <a:ln/>
        </p:spPr>
        <p:txBody>
          <a:bodyPr wrap="square" lIns="0" tIns="0" rIns="0" bIns="0" rtlCol="0" anchor="t"/>
          <a:lstStyle/>
          <a:p>
            <a:pPr algn="l" indent="0" marL="0">
              <a:lnSpc>
                <a:spcPts val="2600"/>
              </a:lnSpc>
              <a:buNone/>
            </a:pPr>
            <a:r>
              <a:rPr lang="en-US" sz="1650" b="1" dirty="0">
                <a:solidFill>
                  <a:srgbClr val="272525"/>
                </a:solidFill>
                <a:latin typeface="Inter" pitchFamily="34" charset="0"/>
                <a:ea typeface="Inter" pitchFamily="34" charset="-122"/>
                <a:cs typeface="Inter" pitchFamily="34" charset="-120"/>
              </a:rPr>
              <a:t>Recommendation:</a:t>
            </a:r>
            <a:pPr algn="l" indent="0" marL="0">
              <a:lnSpc>
                <a:spcPts val="2600"/>
              </a:lnSpc>
              <a:buNone/>
            </a:pPr>
            <a:r>
              <a:rPr lang="en-US" sz="1650" dirty="0">
                <a:solidFill>
                  <a:srgbClr val="272525"/>
                </a:solidFill>
                <a:latin typeface="Inter" pitchFamily="34" charset="0"/>
                <a:ea typeface="Inter" pitchFamily="34" charset="-122"/>
                <a:cs typeface="Inter" pitchFamily="34" charset="-120"/>
              </a:rPr>
              <a:t> We recommend proceeding with this investment at the proposed terms. The opportunity meets all our investment criteria and represents one of the most compelling opportunities we have evaluated this year.</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656511"/>
            <a:ext cx="2158008" cy="397907"/>
          </a:xfrm>
          <a:prstGeom prst="roundRect">
            <a:avLst>
              <a:gd name="adj" fmla="val 18196"/>
            </a:avLst>
          </a:prstGeom>
          <a:solidFill>
            <a:srgbClr val="DADBF1"/>
          </a:solidFill>
          <a:ln/>
        </p:spPr>
      </p:sp>
      <p:sp>
        <p:nvSpPr>
          <p:cNvPr id="3" name="Text 1"/>
          <p:cNvSpPr/>
          <p:nvPr/>
        </p:nvSpPr>
        <p:spPr>
          <a:xfrm>
            <a:off x="922972" y="721043"/>
            <a:ext cx="1899642" cy="268843"/>
          </a:xfrm>
          <a:prstGeom prst="rect">
            <a:avLst/>
          </a:prstGeom>
          <a:noFill/>
          <a:ln/>
        </p:spPr>
        <p:txBody>
          <a:bodyPr wrap="none" lIns="0" tIns="0" rIns="0" bIns="0" rtlCol="0" anchor="t"/>
          <a:lstStyle/>
          <a:p>
            <a:pPr algn="l" indent="0" marL="0">
              <a:lnSpc>
                <a:spcPts val="2100"/>
              </a:lnSpc>
              <a:buNone/>
            </a:pPr>
            <a:r>
              <a:rPr lang="en-US" sz="1350" dirty="0">
                <a:solidFill>
                  <a:srgbClr val="272525"/>
                </a:solidFill>
                <a:latin typeface="Inter" pitchFamily="34" charset="0"/>
                <a:ea typeface="Inter" pitchFamily="34" charset="-122"/>
                <a:cs typeface="Inter" pitchFamily="34" charset="-120"/>
              </a:rPr>
              <a:t>EXECUTIVE SUMMARY</a:t>
            </a:r>
            <a:endParaRPr lang="en-US" sz="1350" dirty="0"/>
          </a:p>
        </p:txBody>
      </p:sp>
      <p:sp>
        <p:nvSpPr>
          <p:cNvPr id="4" name="Text 2"/>
          <p:cNvSpPr/>
          <p:nvPr/>
        </p:nvSpPr>
        <p:spPr>
          <a:xfrm>
            <a:off x="793790" y="1136213"/>
            <a:ext cx="9326047" cy="673418"/>
          </a:xfrm>
          <a:prstGeom prst="rect">
            <a:avLst/>
          </a:prstGeom>
          <a:noFill/>
          <a:ln/>
        </p:spPr>
        <p:txBody>
          <a:bodyPr wrap="none" lIns="0" tIns="0" rIns="0" bIns="0" rtlCol="0" anchor="t"/>
          <a:lstStyle/>
          <a:p>
            <a:pPr algn="l" indent="0" marL="0">
              <a:lnSpc>
                <a:spcPts val="5300"/>
              </a:lnSpc>
              <a:buNone/>
            </a:pPr>
            <a:r>
              <a:rPr lang="en-US" sz="4200" b="1" dirty="0">
                <a:solidFill>
                  <a:srgbClr val="000000"/>
                </a:solidFill>
                <a:latin typeface="Inter Bold" pitchFamily="34" charset="0"/>
                <a:ea typeface="Inter Bold" pitchFamily="34" charset="-122"/>
                <a:cs typeface="Inter Bold" pitchFamily="34" charset="-120"/>
              </a:rPr>
              <a:t>Investment Opportunity at a Glance</a:t>
            </a:r>
            <a:endParaRPr lang="en-US" sz="4200" dirty="0"/>
          </a:p>
        </p:txBody>
      </p:sp>
      <p:sp>
        <p:nvSpPr>
          <p:cNvPr id="5" name="Shape 3"/>
          <p:cNvSpPr/>
          <p:nvPr/>
        </p:nvSpPr>
        <p:spPr>
          <a:xfrm>
            <a:off x="638532" y="2116693"/>
            <a:ext cx="5890498" cy="5456396"/>
          </a:xfrm>
          <a:prstGeom prst="roundRect">
            <a:avLst>
              <a:gd name="adj" fmla="val 2843"/>
            </a:avLst>
          </a:prstGeom>
          <a:solidFill>
            <a:srgbClr val="5E98F1"/>
          </a:solidFill>
          <a:ln/>
        </p:spPr>
      </p:sp>
      <p:sp>
        <p:nvSpPr>
          <p:cNvPr id="6" name="Text 4"/>
          <p:cNvSpPr/>
          <p:nvPr/>
        </p:nvSpPr>
        <p:spPr>
          <a:xfrm>
            <a:off x="853916" y="2321362"/>
            <a:ext cx="2883575" cy="336590"/>
          </a:xfrm>
          <a:prstGeom prst="rect">
            <a:avLst/>
          </a:prstGeom>
          <a:noFill/>
          <a:ln/>
        </p:spPr>
        <p:txBody>
          <a:bodyPr wrap="none" lIns="0" tIns="0" rIns="0" bIns="0" rtlCol="0" anchor="t"/>
          <a:lstStyle/>
          <a:p>
            <a:pPr algn="l" indent="0" marL="0">
              <a:lnSpc>
                <a:spcPts val="2650"/>
              </a:lnSpc>
              <a:buNone/>
            </a:pPr>
            <a:r>
              <a:rPr lang="en-US" sz="2100" b="1" dirty="0">
                <a:solidFill>
                  <a:srgbClr val="000000"/>
                </a:solidFill>
                <a:latin typeface="Inter Bold" pitchFamily="34" charset="0"/>
                <a:ea typeface="Inter Bold" pitchFamily="34" charset="-122"/>
                <a:cs typeface="Inter Bold" pitchFamily="34" charset="-120"/>
              </a:rPr>
              <a:t>Investment Highlights</a:t>
            </a:r>
            <a:endParaRPr lang="en-US" sz="2100" dirty="0"/>
          </a:p>
        </p:txBody>
      </p:sp>
      <p:sp>
        <p:nvSpPr>
          <p:cNvPr id="7" name="Text 5"/>
          <p:cNvSpPr/>
          <p:nvPr/>
        </p:nvSpPr>
        <p:spPr>
          <a:xfrm>
            <a:off x="853916" y="2862620"/>
            <a:ext cx="5459730" cy="2352794"/>
          </a:xfrm>
          <a:prstGeom prst="rect">
            <a:avLst/>
          </a:prstGeom>
          <a:noFill/>
          <a:ln/>
        </p:spPr>
        <p:txBody>
          <a:bodyPr wrap="square" lIns="0" tIns="0" rIns="0" bIns="0" rtlCol="0" anchor="t"/>
          <a:lstStyle/>
          <a:p>
            <a:pPr algn="l" indent="0" marL="0">
              <a:lnSpc>
                <a:spcPts val="2600"/>
              </a:lnSpc>
              <a:buNone/>
            </a:pPr>
            <a:r>
              <a:rPr lang="en-US" sz="1650" dirty="0">
                <a:solidFill>
                  <a:srgbClr val="000000"/>
                </a:solidFill>
                <a:latin typeface="Inter" pitchFamily="34" charset="0"/>
                <a:ea typeface="Inter" pitchFamily="34" charset="-122"/>
                <a:cs typeface="Inter" pitchFamily="34" charset="-120"/>
              </a:rPr>
              <a:t>We have identified a compelling investment opportunity in a high-growth business with strong fundamentals, defensible competitive advantages, and exceptional management team capabilities. The target company operates in an attractive market segment experiencing accelerating demand tailwinds and limited competition.</a:t>
            </a:r>
            <a:endParaRPr lang="en-US" sz="1650" dirty="0"/>
          </a:p>
        </p:txBody>
      </p:sp>
      <p:sp>
        <p:nvSpPr>
          <p:cNvPr id="8" name="Text 6"/>
          <p:cNvSpPr/>
          <p:nvPr/>
        </p:nvSpPr>
        <p:spPr>
          <a:xfrm>
            <a:off x="853916" y="5399603"/>
            <a:ext cx="5459730" cy="1344454"/>
          </a:xfrm>
          <a:prstGeom prst="rect">
            <a:avLst/>
          </a:prstGeom>
          <a:noFill/>
          <a:ln/>
        </p:spPr>
        <p:txBody>
          <a:bodyPr wrap="square" lIns="0" tIns="0" rIns="0" bIns="0" rtlCol="0" anchor="t"/>
          <a:lstStyle/>
          <a:p>
            <a:pPr algn="l" indent="0" marL="0">
              <a:lnSpc>
                <a:spcPts val="2600"/>
              </a:lnSpc>
              <a:buNone/>
            </a:pPr>
            <a:r>
              <a:rPr lang="en-US" sz="1650" dirty="0">
                <a:solidFill>
                  <a:srgbClr val="000000"/>
                </a:solidFill>
                <a:latin typeface="Inter" pitchFamily="34" charset="0"/>
                <a:ea typeface="Inter" pitchFamily="34" charset="-122"/>
                <a:cs typeface="Inter" pitchFamily="34" charset="-120"/>
              </a:rPr>
              <a:t>This opportunity represents an ideal fit with our investment strategy, offering both significant value creation potential and downside protection through multiple structural advantages.</a:t>
            </a:r>
            <a:endParaRPr lang="en-US" sz="1650" dirty="0"/>
          </a:p>
        </p:txBody>
      </p:sp>
      <p:sp>
        <p:nvSpPr>
          <p:cNvPr id="9" name="Text 7"/>
          <p:cNvSpPr/>
          <p:nvPr/>
        </p:nvSpPr>
        <p:spPr>
          <a:xfrm>
            <a:off x="6907173" y="2454593"/>
            <a:ext cx="3340537" cy="711041"/>
          </a:xfrm>
          <a:prstGeom prst="rect">
            <a:avLst/>
          </a:prstGeom>
          <a:noFill/>
          <a:ln/>
        </p:spPr>
        <p:txBody>
          <a:bodyPr wrap="none" lIns="0" tIns="0" rIns="0" bIns="0" rtlCol="0" anchor="t"/>
          <a:lstStyle/>
          <a:p>
            <a:pPr algn="ctr" indent="0" marL="0">
              <a:lnSpc>
                <a:spcPts val="5550"/>
              </a:lnSpc>
              <a:buNone/>
            </a:pPr>
            <a:r>
              <a:rPr lang="en-US" sz="5550" b="1" dirty="0">
                <a:solidFill>
                  <a:srgbClr val="272525"/>
                </a:solidFill>
                <a:latin typeface="Inter Bold" pitchFamily="34" charset="0"/>
                <a:ea typeface="Inter Bold" pitchFamily="34" charset="-122"/>
                <a:cs typeface="Inter Bold" pitchFamily="34" charset="-120"/>
              </a:rPr>
              <a:t>$2.5B</a:t>
            </a:r>
            <a:endParaRPr lang="en-US" sz="5550" dirty="0"/>
          </a:p>
        </p:txBody>
      </p:sp>
      <p:sp>
        <p:nvSpPr>
          <p:cNvPr id="10" name="Text 8"/>
          <p:cNvSpPr/>
          <p:nvPr/>
        </p:nvSpPr>
        <p:spPr>
          <a:xfrm>
            <a:off x="7230666" y="3426738"/>
            <a:ext cx="2693551" cy="336590"/>
          </a:xfrm>
          <a:prstGeom prst="rect">
            <a:avLst/>
          </a:prstGeom>
          <a:noFill/>
          <a:ln/>
        </p:spPr>
        <p:txBody>
          <a:bodyPr wrap="none" lIns="0" tIns="0" rIns="0" bIns="0" rtlCol="0" anchor="t"/>
          <a:lstStyle/>
          <a:p>
            <a:pPr algn="ctr"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Enterprise Value</a:t>
            </a:r>
            <a:endParaRPr lang="en-US" sz="2100" dirty="0"/>
          </a:p>
        </p:txBody>
      </p:sp>
      <p:sp>
        <p:nvSpPr>
          <p:cNvPr id="11" name="Text 9"/>
          <p:cNvSpPr/>
          <p:nvPr/>
        </p:nvSpPr>
        <p:spPr>
          <a:xfrm>
            <a:off x="6907173" y="3967996"/>
            <a:ext cx="3340537" cy="672227"/>
          </a:xfrm>
          <a:prstGeom prst="rect">
            <a:avLst/>
          </a:prstGeom>
          <a:noFill/>
          <a:ln/>
        </p:spPr>
        <p:txBody>
          <a:bodyPr wrap="square" lIns="0" tIns="0" rIns="0" bIns="0" rtlCol="0" anchor="t"/>
          <a:lstStyle/>
          <a:p>
            <a:pPr algn="ctr" indent="0" marL="0">
              <a:lnSpc>
                <a:spcPts val="2600"/>
              </a:lnSpc>
              <a:buNone/>
            </a:pPr>
            <a:r>
              <a:rPr lang="en-US" sz="1650" dirty="0">
                <a:solidFill>
                  <a:srgbClr val="272525"/>
                </a:solidFill>
                <a:latin typeface="Inter" pitchFamily="34" charset="0"/>
                <a:ea typeface="Inter" pitchFamily="34" charset="-122"/>
                <a:cs typeface="Inter" pitchFamily="34" charset="-120"/>
              </a:rPr>
              <a:t>Attractive entry valuation at 8.5x EBITDA</a:t>
            </a:r>
            <a:endParaRPr lang="en-US" sz="1650" dirty="0"/>
          </a:p>
        </p:txBody>
      </p:sp>
      <p:sp>
        <p:nvSpPr>
          <p:cNvPr id="12" name="Text 10"/>
          <p:cNvSpPr/>
          <p:nvPr/>
        </p:nvSpPr>
        <p:spPr>
          <a:xfrm>
            <a:off x="10503575" y="2454593"/>
            <a:ext cx="3340537" cy="711041"/>
          </a:xfrm>
          <a:prstGeom prst="rect">
            <a:avLst/>
          </a:prstGeom>
          <a:noFill/>
          <a:ln/>
        </p:spPr>
        <p:txBody>
          <a:bodyPr wrap="none" lIns="0" tIns="0" rIns="0" bIns="0" rtlCol="0" anchor="t"/>
          <a:lstStyle/>
          <a:p>
            <a:pPr algn="ctr" indent="0" marL="0">
              <a:lnSpc>
                <a:spcPts val="5550"/>
              </a:lnSpc>
              <a:buNone/>
            </a:pPr>
            <a:r>
              <a:rPr lang="en-US" sz="5550" b="1" dirty="0">
                <a:solidFill>
                  <a:srgbClr val="272525"/>
                </a:solidFill>
                <a:latin typeface="Inter Bold" pitchFamily="34" charset="0"/>
                <a:ea typeface="Inter Bold" pitchFamily="34" charset="-122"/>
                <a:cs typeface="Inter Bold" pitchFamily="34" charset="-120"/>
              </a:rPr>
              <a:t>18%</a:t>
            </a:r>
            <a:endParaRPr lang="en-US" sz="5550" dirty="0"/>
          </a:p>
        </p:txBody>
      </p:sp>
      <p:sp>
        <p:nvSpPr>
          <p:cNvPr id="13" name="Text 11"/>
          <p:cNvSpPr/>
          <p:nvPr/>
        </p:nvSpPr>
        <p:spPr>
          <a:xfrm>
            <a:off x="10827068" y="3426738"/>
            <a:ext cx="2693551" cy="336590"/>
          </a:xfrm>
          <a:prstGeom prst="rect">
            <a:avLst/>
          </a:prstGeom>
          <a:noFill/>
          <a:ln/>
        </p:spPr>
        <p:txBody>
          <a:bodyPr wrap="none" lIns="0" tIns="0" rIns="0" bIns="0" rtlCol="0" anchor="t"/>
          <a:lstStyle/>
          <a:p>
            <a:pPr algn="ctr"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Revenue CAGR</a:t>
            </a:r>
            <a:endParaRPr lang="en-US" sz="2100" dirty="0"/>
          </a:p>
        </p:txBody>
      </p:sp>
      <p:sp>
        <p:nvSpPr>
          <p:cNvPr id="14" name="Text 12"/>
          <p:cNvSpPr/>
          <p:nvPr/>
        </p:nvSpPr>
        <p:spPr>
          <a:xfrm>
            <a:off x="10503575" y="3967996"/>
            <a:ext cx="3340537" cy="672227"/>
          </a:xfrm>
          <a:prstGeom prst="rect">
            <a:avLst/>
          </a:prstGeom>
          <a:noFill/>
          <a:ln/>
        </p:spPr>
        <p:txBody>
          <a:bodyPr wrap="square" lIns="0" tIns="0" rIns="0" bIns="0" rtlCol="0" anchor="t"/>
          <a:lstStyle/>
          <a:p>
            <a:pPr algn="ctr" indent="0" marL="0">
              <a:lnSpc>
                <a:spcPts val="2600"/>
              </a:lnSpc>
              <a:buNone/>
            </a:pPr>
            <a:r>
              <a:rPr lang="en-US" sz="1650" dirty="0">
                <a:solidFill>
                  <a:srgbClr val="272525"/>
                </a:solidFill>
                <a:latin typeface="Inter" pitchFamily="34" charset="0"/>
                <a:ea typeface="Inter" pitchFamily="34" charset="-122"/>
                <a:cs typeface="Inter" pitchFamily="34" charset="-120"/>
              </a:rPr>
              <a:t>Three-year projected growth trajectory</a:t>
            </a:r>
            <a:endParaRPr lang="en-US" sz="1650" dirty="0"/>
          </a:p>
        </p:txBody>
      </p:sp>
      <p:sp>
        <p:nvSpPr>
          <p:cNvPr id="15" name="Text 13"/>
          <p:cNvSpPr/>
          <p:nvPr/>
        </p:nvSpPr>
        <p:spPr>
          <a:xfrm>
            <a:off x="6907173" y="5157192"/>
            <a:ext cx="3340537" cy="711041"/>
          </a:xfrm>
          <a:prstGeom prst="rect">
            <a:avLst/>
          </a:prstGeom>
          <a:noFill/>
          <a:ln/>
        </p:spPr>
        <p:txBody>
          <a:bodyPr wrap="none" lIns="0" tIns="0" rIns="0" bIns="0" rtlCol="0" anchor="t"/>
          <a:lstStyle/>
          <a:p>
            <a:pPr algn="ctr" indent="0" marL="0">
              <a:lnSpc>
                <a:spcPts val="5550"/>
              </a:lnSpc>
              <a:buNone/>
            </a:pPr>
            <a:r>
              <a:rPr lang="en-US" sz="5550" b="1" dirty="0">
                <a:solidFill>
                  <a:srgbClr val="272525"/>
                </a:solidFill>
                <a:latin typeface="Inter Bold" pitchFamily="34" charset="0"/>
                <a:ea typeface="Inter Bold" pitchFamily="34" charset="-122"/>
                <a:cs typeface="Inter Bold" pitchFamily="34" charset="-120"/>
              </a:rPr>
              <a:t>32%</a:t>
            </a:r>
            <a:endParaRPr lang="en-US" sz="5550" dirty="0"/>
          </a:p>
        </p:txBody>
      </p:sp>
      <p:sp>
        <p:nvSpPr>
          <p:cNvPr id="16" name="Text 14"/>
          <p:cNvSpPr/>
          <p:nvPr/>
        </p:nvSpPr>
        <p:spPr>
          <a:xfrm>
            <a:off x="7230666" y="6129338"/>
            <a:ext cx="2693551" cy="336590"/>
          </a:xfrm>
          <a:prstGeom prst="rect">
            <a:avLst/>
          </a:prstGeom>
          <a:noFill/>
          <a:ln/>
        </p:spPr>
        <p:txBody>
          <a:bodyPr wrap="none" lIns="0" tIns="0" rIns="0" bIns="0" rtlCol="0" anchor="t"/>
          <a:lstStyle/>
          <a:p>
            <a:pPr algn="ctr"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EBITDA Margin</a:t>
            </a:r>
            <a:endParaRPr lang="en-US" sz="2100" dirty="0"/>
          </a:p>
        </p:txBody>
      </p:sp>
      <p:sp>
        <p:nvSpPr>
          <p:cNvPr id="17" name="Text 15"/>
          <p:cNvSpPr/>
          <p:nvPr/>
        </p:nvSpPr>
        <p:spPr>
          <a:xfrm>
            <a:off x="6907173" y="6670596"/>
            <a:ext cx="3340537" cy="672227"/>
          </a:xfrm>
          <a:prstGeom prst="rect">
            <a:avLst/>
          </a:prstGeom>
          <a:noFill/>
          <a:ln/>
        </p:spPr>
        <p:txBody>
          <a:bodyPr wrap="square" lIns="0" tIns="0" rIns="0" bIns="0" rtlCol="0" anchor="t"/>
          <a:lstStyle/>
          <a:p>
            <a:pPr algn="ctr" indent="0" marL="0">
              <a:lnSpc>
                <a:spcPts val="2600"/>
              </a:lnSpc>
              <a:buNone/>
            </a:pPr>
            <a:r>
              <a:rPr lang="en-US" sz="1650" dirty="0">
                <a:solidFill>
                  <a:srgbClr val="272525"/>
                </a:solidFill>
                <a:latin typeface="Inter" pitchFamily="34" charset="0"/>
                <a:ea typeface="Inter" pitchFamily="34" charset="-122"/>
                <a:cs typeface="Inter" pitchFamily="34" charset="-120"/>
              </a:rPr>
              <a:t>Best-in-class profitability metrics</a:t>
            </a:r>
            <a:endParaRPr lang="en-US" sz="1650" dirty="0"/>
          </a:p>
        </p:txBody>
      </p:sp>
      <p:sp>
        <p:nvSpPr>
          <p:cNvPr id="18" name="Text 16"/>
          <p:cNvSpPr/>
          <p:nvPr/>
        </p:nvSpPr>
        <p:spPr>
          <a:xfrm>
            <a:off x="10503575" y="5157192"/>
            <a:ext cx="3340537" cy="711041"/>
          </a:xfrm>
          <a:prstGeom prst="rect">
            <a:avLst/>
          </a:prstGeom>
          <a:noFill/>
          <a:ln/>
        </p:spPr>
        <p:txBody>
          <a:bodyPr wrap="none" lIns="0" tIns="0" rIns="0" bIns="0" rtlCol="0" anchor="t"/>
          <a:lstStyle/>
          <a:p>
            <a:pPr algn="ctr" indent="0" marL="0">
              <a:lnSpc>
                <a:spcPts val="5550"/>
              </a:lnSpc>
              <a:buNone/>
            </a:pPr>
            <a:r>
              <a:rPr lang="en-US" sz="5550" b="1" dirty="0">
                <a:solidFill>
                  <a:srgbClr val="272525"/>
                </a:solidFill>
                <a:latin typeface="Inter Bold" pitchFamily="34" charset="0"/>
                <a:ea typeface="Inter Bold" pitchFamily="34" charset="-122"/>
                <a:cs typeface="Inter Bold" pitchFamily="34" charset="-120"/>
              </a:rPr>
              <a:t>2.5x</a:t>
            </a:r>
            <a:endParaRPr lang="en-US" sz="5550" dirty="0"/>
          </a:p>
        </p:txBody>
      </p:sp>
      <p:sp>
        <p:nvSpPr>
          <p:cNvPr id="19" name="Text 17"/>
          <p:cNvSpPr/>
          <p:nvPr/>
        </p:nvSpPr>
        <p:spPr>
          <a:xfrm>
            <a:off x="10827068" y="6129338"/>
            <a:ext cx="2693551" cy="336590"/>
          </a:xfrm>
          <a:prstGeom prst="rect">
            <a:avLst/>
          </a:prstGeom>
          <a:noFill/>
          <a:ln/>
        </p:spPr>
        <p:txBody>
          <a:bodyPr wrap="none" lIns="0" tIns="0" rIns="0" bIns="0" rtlCol="0" anchor="t"/>
          <a:lstStyle/>
          <a:p>
            <a:pPr algn="ctr" indent="0" marL="0">
              <a:lnSpc>
                <a:spcPts val="2650"/>
              </a:lnSpc>
              <a:buNone/>
            </a:pPr>
            <a:r>
              <a:rPr lang="en-US" sz="2100" b="1" dirty="0">
                <a:solidFill>
                  <a:srgbClr val="272525"/>
                </a:solidFill>
                <a:latin typeface="Inter Bold" pitchFamily="34" charset="0"/>
                <a:ea typeface="Inter Bold" pitchFamily="34" charset="-122"/>
                <a:cs typeface="Inter Bold" pitchFamily="34" charset="-120"/>
              </a:rPr>
              <a:t>Target MOIC</a:t>
            </a:r>
            <a:endParaRPr lang="en-US" sz="2100" dirty="0"/>
          </a:p>
        </p:txBody>
      </p:sp>
      <p:sp>
        <p:nvSpPr>
          <p:cNvPr id="20" name="Text 18"/>
          <p:cNvSpPr/>
          <p:nvPr/>
        </p:nvSpPr>
        <p:spPr>
          <a:xfrm>
            <a:off x="10503575" y="6670596"/>
            <a:ext cx="3340537" cy="672227"/>
          </a:xfrm>
          <a:prstGeom prst="rect">
            <a:avLst/>
          </a:prstGeom>
          <a:noFill/>
          <a:ln/>
        </p:spPr>
        <p:txBody>
          <a:bodyPr wrap="square" lIns="0" tIns="0" rIns="0" bIns="0" rtlCol="0" anchor="t"/>
          <a:lstStyle/>
          <a:p>
            <a:pPr algn="ctr" indent="0" marL="0">
              <a:lnSpc>
                <a:spcPts val="2600"/>
              </a:lnSpc>
              <a:buNone/>
            </a:pPr>
            <a:r>
              <a:rPr lang="en-US" sz="1650" dirty="0">
                <a:solidFill>
                  <a:srgbClr val="272525"/>
                </a:solidFill>
                <a:latin typeface="Inter" pitchFamily="34" charset="0"/>
                <a:ea typeface="Inter" pitchFamily="34" charset="-122"/>
                <a:cs typeface="Inter" pitchFamily="34" charset="-120"/>
              </a:rPr>
              <a:t>Five-year expected return multiple</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85443" y="556260"/>
            <a:ext cx="5194459" cy="397788"/>
          </a:xfrm>
          <a:prstGeom prst="rect">
            <a:avLst/>
          </a:prstGeom>
          <a:noFill/>
          <a:ln/>
        </p:spPr>
        <p:txBody>
          <a:bodyPr wrap="none" lIns="0" tIns="0" rIns="0" bIns="0" rtlCol="0" anchor="t"/>
          <a:lstStyle/>
          <a:p>
            <a:pPr algn="l" indent="0" marL="0">
              <a:lnSpc>
                <a:spcPts val="3100"/>
              </a:lnSpc>
              <a:buNone/>
            </a:pPr>
            <a:r>
              <a:rPr lang="en-US" sz="2500" b="1" dirty="0">
                <a:solidFill>
                  <a:srgbClr val="000000"/>
                </a:solidFill>
                <a:latin typeface="Inter Bold" pitchFamily="34" charset="0"/>
                <a:ea typeface="Inter Bold" pitchFamily="34" charset="-122"/>
                <a:cs typeface="Inter Bold" pitchFamily="34" charset="-120"/>
              </a:rPr>
              <a:t>Next Steps and Decision Timeline</a:t>
            </a:r>
            <a:endParaRPr lang="en-US" sz="2500" dirty="0"/>
          </a:p>
        </p:txBody>
      </p:sp>
      <p:pic>
        <p:nvPicPr>
          <p:cNvPr id="3" name="Image 0" descr="preencoded.png">    </p:cNvPr>
          <p:cNvPicPr>
            <a:picLocks noChangeAspect="1"/>
          </p:cNvPicPr>
          <p:nvPr/>
        </p:nvPicPr>
        <p:blipFill>
          <a:blip r:embed="rId1"/>
          <a:stretch>
            <a:fillRect/>
          </a:stretch>
        </p:blipFill>
        <p:spPr>
          <a:xfrm>
            <a:off x="3005852" y="1096923"/>
            <a:ext cx="8618577" cy="3878342"/>
          </a:xfrm>
          <a:prstGeom prst="rect">
            <a:avLst/>
          </a:prstGeom>
        </p:spPr>
      </p:pic>
      <p:sp>
        <p:nvSpPr>
          <p:cNvPr id="4" name="Text 1"/>
          <p:cNvSpPr/>
          <p:nvPr/>
        </p:nvSpPr>
        <p:spPr>
          <a:xfrm>
            <a:off x="4304091" y="1226149"/>
            <a:ext cx="1508244" cy="233073"/>
          </a:xfrm>
          <a:prstGeom prst="rect">
            <a:avLst/>
          </a:prstGeom>
          <a:noFill/>
          <a:ln/>
        </p:spPr>
        <p:txBody>
          <a:bodyPr wrap="none" lIns="0" tIns="0" rIns="0" bIns="0" rtlCol="0" anchor="t"/>
          <a:lstStyle/>
          <a:p>
            <a:pPr algn="ctr"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IC Approval</a:t>
            </a:r>
            <a:endParaRPr lang="en-US" sz="1450" dirty="0"/>
          </a:p>
        </p:txBody>
      </p:sp>
      <p:sp>
        <p:nvSpPr>
          <p:cNvPr id="5" name="Text 2"/>
          <p:cNvSpPr/>
          <p:nvPr/>
        </p:nvSpPr>
        <p:spPr>
          <a:xfrm>
            <a:off x="4304091" y="1525519"/>
            <a:ext cx="1508244" cy="436624"/>
          </a:xfrm>
          <a:prstGeom prst="rect">
            <a:avLst/>
          </a:prstGeom>
          <a:noFill/>
          <a:ln/>
        </p:spPr>
        <p:txBody>
          <a:bodyPr wrap="square" lIns="0" tIns="0" rIns="0" bIns="0" rtlCol="0" anchor="t"/>
          <a:lstStyle/>
          <a:p>
            <a:pPr algn="ctr" indent="0" marL="0">
              <a:lnSpc>
                <a:spcPts val="1100"/>
              </a:lnSpc>
              <a:buNone/>
            </a:pPr>
            <a:r>
              <a:rPr lang="en-US" sz="1150" dirty="0">
                <a:solidFill>
                  <a:srgbClr val="272525"/>
                </a:solidFill>
                <a:latin typeface="Inter" pitchFamily="34" charset="0"/>
                <a:ea typeface="Inter" pitchFamily="34" charset="-122"/>
                <a:cs typeface="Inter" pitchFamily="34" charset="-120"/>
              </a:rPr>
              <a:t>Seek committee sign-off within two weeks</a:t>
            </a:r>
            <a:endParaRPr lang="en-US" sz="1150" dirty="0"/>
          </a:p>
        </p:txBody>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5320" y="2314602"/>
            <a:ext cx="334072" cy="334072"/>
          </a:xfrm>
          <a:prstGeom prst="rect">
            <a:avLst/>
          </a:prstGeom>
        </p:spPr>
      </p:pic>
      <p:sp>
        <p:nvSpPr>
          <p:cNvPr id="7" name="Text 3"/>
          <p:cNvSpPr/>
          <p:nvPr/>
        </p:nvSpPr>
        <p:spPr>
          <a:xfrm>
            <a:off x="5795761" y="4018369"/>
            <a:ext cx="1516531" cy="466147"/>
          </a:xfrm>
          <a:prstGeom prst="rect">
            <a:avLst/>
          </a:prstGeom>
          <a:noFill/>
          <a:ln/>
        </p:spPr>
        <p:txBody>
          <a:bodyPr wrap="square" lIns="0" tIns="0" rIns="0" bIns="0" rtlCol="0" anchor="t"/>
          <a:lstStyle/>
          <a:p>
            <a:pPr algn="ctr"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Final Negotiations</a:t>
            </a:r>
            <a:endParaRPr lang="en-US" sz="1450" dirty="0"/>
          </a:p>
        </p:txBody>
      </p:sp>
      <p:sp>
        <p:nvSpPr>
          <p:cNvPr id="8" name="Text 4"/>
          <p:cNvSpPr/>
          <p:nvPr/>
        </p:nvSpPr>
        <p:spPr>
          <a:xfrm>
            <a:off x="5795761" y="4550812"/>
            <a:ext cx="1516531" cy="436624"/>
          </a:xfrm>
          <a:prstGeom prst="rect">
            <a:avLst/>
          </a:prstGeom>
          <a:noFill/>
          <a:ln/>
        </p:spPr>
        <p:txBody>
          <a:bodyPr wrap="square" lIns="0" tIns="0" rIns="0" bIns="0" rtlCol="0" anchor="t"/>
          <a:lstStyle/>
          <a:p>
            <a:pPr algn="ctr" indent="0" marL="0">
              <a:lnSpc>
                <a:spcPts val="1100"/>
              </a:lnSpc>
              <a:buNone/>
            </a:pPr>
            <a:r>
              <a:rPr lang="en-US" sz="1150" dirty="0">
                <a:solidFill>
                  <a:srgbClr val="272525"/>
                </a:solidFill>
                <a:latin typeface="Inter" pitchFamily="34" charset="0"/>
                <a:ea typeface="Inter" pitchFamily="34" charset="-122"/>
                <a:cs typeface="Inter" pitchFamily="34" charset="-120"/>
              </a:rPr>
              <a:t>Resolve key commercial and legal terms</a:t>
            </a:r>
            <a:endParaRPr lang="en-US" sz="115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86991" y="3532799"/>
            <a:ext cx="334072" cy="334072"/>
          </a:xfrm>
          <a:prstGeom prst="rect">
            <a:avLst/>
          </a:prstGeom>
        </p:spPr>
      </p:pic>
      <p:sp>
        <p:nvSpPr>
          <p:cNvPr id="10" name="Text 5"/>
          <p:cNvSpPr/>
          <p:nvPr/>
        </p:nvSpPr>
        <p:spPr>
          <a:xfrm>
            <a:off x="7270857" y="1153378"/>
            <a:ext cx="1508244" cy="466147"/>
          </a:xfrm>
          <a:prstGeom prst="rect">
            <a:avLst/>
          </a:prstGeom>
          <a:noFill/>
          <a:ln/>
        </p:spPr>
        <p:txBody>
          <a:bodyPr wrap="square" lIns="0" tIns="0" rIns="0" bIns="0" rtlCol="0" anchor="t"/>
          <a:lstStyle/>
          <a:p>
            <a:pPr algn="ctr"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Definitive Agreement</a:t>
            </a:r>
            <a:endParaRPr lang="en-US" sz="1450" dirty="0"/>
          </a:p>
        </p:txBody>
      </p:sp>
      <p:sp>
        <p:nvSpPr>
          <p:cNvPr id="11" name="Text 6"/>
          <p:cNvSpPr/>
          <p:nvPr/>
        </p:nvSpPr>
        <p:spPr>
          <a:xfrm>
            <a:off x="7270857" y="1685822"/>
            <a:ext cx="1508244" cy="291083"/>
          </a:xfrm>
          <a:prstGeom prst="rect">
            <a:avLst/>
          </a:prstGeom>
          <a:noFill/>
          <a:ln/>
        </p:spPr>
        <p:txBody>
          <a:bodyPr wrap="square" lIns="0" tIns="0" rIns="0" bIns="0" rtlCol="0" anchor="t"/>
          <a:lstStyle/>
          <a:p>
            <a:pPr algn="ctr" indent="0" marL="0">
              <a:lnSpc>
                <a:spcPts val="1100"/>
              </a:lnSpc>
              <a:buNone/>
            </a:pPr>
            <a:r>
              <a:rPr lang="en-US" sz="1150" dirty="0">
                <a:solidFill>
                  <a:srgbClr val="272525"/>
                </a:solidFill>
                <a:latin typeface="Inter" pitchFamily="34" charset="0"/>
                <a:ea typeface="Inter" pitchFamily="34" charset="-122"/>
                <a:cs typeface="Inter" pitchFamily="34" charset="-120"/>
              </a:rPr>
              <a:t>Draft and execute definitive documents</a:t>
            </a:r>
            <a:endParaRPr lang="en-US" sz="1150" dirty="0"/>
          </a:p>
        </p:txBody>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86947" y="2281454"/>
            <a:ext cx="334072" cy="334072"/>
          </a:xfrm>
          <a:prstGeom prst="rect">
            <a:avLst/>
          </a:prstGeom>
        </p:spPr>
      </p:pic>
      <p:sp>
        <p:nvSpPr>
          <p:cNvPr id="13" name="Text 7"/>
          <p:cNvSpPr/>
          <p:nvPr/>
        </p:nvSpPr>
        <p:spPr>
          <a:xfrm>
            <a:off x="8762527" y="4091140"/>
            <a:ext cx="1508244" cy="466147"/>
          </a:xfrm>
          <a:prstGeom prst="rect">
            <a:avLst/>
          </a:prstGeom>
          <a:noFill/>
          <a:ln/>
        </p:spPr>
        <p:txBody>
          <a:bodyPr wrap="square" lIns="0" tIns="0" rIns="0" bIns="0" rtlCol="0" anchor="t"/>
          <a:lstStyle/>
          <a:p>
            <a:pPr algn="ctr"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Transaction Close</a:t>
            </a:r>
            <a:endParaRPr lang="en-US" sz="1450" dirty="0"/>
          </a:p>
        </p:txBody>
      </p:sp>
      <p:sp>
        <p:nvSpPr>
          <p:cNvPr id="14" name="Text 8"/>
          <p:cNvSpPr/>
          <p:nvPr/>
        </p:nvSpPr>
        <p:spPr>
          <a:xfrm>
            <a:off x="8762527" y="4623583"/>
            <a:ext cx="1508244" cy="291083"/>
          </a:xfrm>
          <a:prstGeom prst="rect">
            <a:avLst/>
          </a:prstGeom>
          <a:noFill/>
          <a:ln/>
        </p:spPr>
        <p:txBody>
          <a:bodyPr wrap="square" lIns="0" tIns="0" rIns="0" bIns="0" rtlCol="0" anchor="t"/>
          <a:lstStyle/>
          <a:p>
            <a:pPr algn="ctr" indent="0" marL="0">
              <a:lnSpc>
                <a:spcPts val="1100"/>
              </a:lnSpc>
              <a:buNone/>
            </a:pPr>
            <a:r>
              <a:rPr lang="en-US" sz="1150" dirty="0">
                <a:solidFill>
                  <a:srgbClr val="272525"/>
                </a:solidFill>
                <a:latin typeface="Inter" pitchFamily="34" charset="0"/>
                <a:ea typeface="Inter" pitchFamily="34" charset="-122"/>
                <a:cs typeface="Inter" pitchFamily="34" charset="-120"/>
              </a:rPr>
              <a:t>Complete signing and funds transfer</a:t>
            </a:r>
            <a:endParaRPr lang="en-US" sz="1150" dirty="0"/>
          </a:p>
        </p:txBody>
      </p:sp>
      <p:pic>
        <p:nvPicPr>
          <p:cNvPr id="15"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53756" y="3532799"/>
            <a:ext cx="334072" cy="334072"/>
          </a:xfrm>
          <a:prstGeom prst="rect">
            <a:avLst/>
          </a:prstGeom>
        </p:spPr>
      </p:pic>
      <p:sp>
        <p:nvSpPr>
          <p:cNvPr id="16" name="Text 9"/>
          <p:cNvSpPr/>
          <p:nvPr/>
        </p:nvSpPr>
        <p:spPr>
          <a:xfrm>
            <a:off x="685443" y="5055632"/>
            <a:ext cx="13259514" cy="317897"/>
          </a:xfrm>
          <a:prstGeom prst="rect">
            <a:avLst/>
          </a:prstGeom>
          <a:noFill/>
          <a:ln/>
        </p:spPr>
        <p:txBody>
          <a:bodyPr wrap="square" lIns="0" tIns="0" rIns="0" bIns="0" rtlCol="0" anchor="t"/>
          <a:lstStyle/>
          <a:p>
            <a:pPr algn="l" indent="0" marL="0">
              <a:lnSpc>
                <a:spcPts val="1250"/>
              </a:lnSpc>
              <a:buNone/>
            </a:pPr>
            <a:r>
              <a:rPr lang="en-US" sz="1000" dirty="0">
                <a:solidFill>
                  <a:srgbClr val="272525"/>
                </a:solidFill>
                <a:latin typeface="Inter" pitchFamily="34" charset="0"/>
                <a:ea typeface="Inter" pitchFamily="34" charset="-122"/>
                <a:cs typeface="Inter" pitchFamily="34" charset="-120"/>
              </a:rPr>
              <a:t>We are requesting Investment Committee approval to proceed with final negotiations and move toward definitive documentation. The competitive process timeline requires decision within two weeks to maintain our position.</a:t>
            </a:r>
            <a:endParaRPr lang="en-US" sz="1000" dirty="0"/>
          </a:p>
        </p:txBody>
      </p:sp>
      <p:sp>
        <p:nvSpPr>
          <p:cNvPr id="17" name="Text 10"/>
          <p:cNvSpPr/>
          <p:nvPr/>
        </p:nvSpPr>
        <p:spPr>
          <a:xfrm>
            <a:off x="685443" y="5453896"/>
            <a:ext cx="127278" cy="159068"/>
          </a:xfrm>
          <a:prstGeom prst="rect">
            <a:avLst/>
          </a:prstGeom>
          <a:noFill/>
          <a:ln/>
        </p:spPr>
        <p:txBody>
          <a:bodyPr wrap="none" lIns="0" tIns="0" rIns="0" bIns="0" rtlCol="0" anchor="t"/>
          <a:lstStyle/>
          <a:p>
            <a:pPr algn="l" indent="0" marL="0">
              <a:lnSpc>
                <a:spcPts val="1250"/>
              </a:lnSpc>
              <a:buNone/>
            </a:pPr>
            <a:r>
              <a:rPr lang="en-US" sz="1000" dirty="0">
                <a:solidFill>
                  <a:srgbClr val="272525"/>
                </a:solidFill>
                <a:latin typeface="Inter Light" pitchFamily="34" charset="0"/>
                <a:ea typeface="Inter Light" pitchFamily="34" charset="-122"/>
                <a:cs typeface="Inter Light" pitchFamily="34" charset="-120"/>
              </a:rPr>
              <a:t>01</a:t>
            </a:r>
            <a:endParaRPr lang="en-US" sz="1000" dirty="0"/>
          </a:p>
        </p:txBody>
      </p:sp>
      <p:sp>
        <p:nvSpPr>
          <p:cNvPr id="18" name="Shape 11"/>
          <p:cNvSpPr/>
          <p:nvPr/>
        </p:nvSpPr>
        <p:spPr>
          <a:xfrm>
            <a:off x="685443" y="5654873"/>
            <a:ext cx="6594038" cy="15240"/>
          </a:xfrm>
          <a:prstGeom prst="rect">
            <a:avLst/>
          </a:prstGeom>
          <a:solidFill>
            <a:srgbClr val="4950BC"/>
          </a:solidFill>
          <a:ln/>
        </p:spPr>
      </p:sp>
      <p:sp>
        <p:nvSpPr>
          <p:cNvPr id="19" name="Text 12"/>
          <p:cNvSpPr/>
          <p:nvPr/>
        </p:nvSpPr>
        <p:spPr>
          <a:xfrm>
            <a:off x="685443" y="5748933"/>
            <a:ext cx="2474714" cy="198953"/>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Investment Committee Decision</a:t>
            </a:r>
            <a:endParaRPr lang="en-US" sz="1250" dirty="0"/>
          </a:p>
        </p:txBody>
      </p:sp>
      <p:sp>
        <p:nvSpPr>
          <p:cNvPr id="20" name="Text 13"/>
          <p:cNvSpPr/>
          <p:nvPr/>
        </p:nvSpPr>
        <p:spPr>
          <a:xfrm>
            <a:off x="685443" y="5990749"/>
            <a:ext cx="6594038" cy="158948"/>
          </a:xfrm>
          <a:prstGeom prst="rect">
            <a:avLst/>
          </a:prstGeom>
          <a:noFill/>
          <a:ln/>
        </p:spPr>
        <p:txBody>
          <a:bodyPr wrap="none" lIns="0" tIns="0" rIns="0" bIns="0" rtlCol="0" anchor="t"/>
          <a:lstStyle/>
          <a:p>
            <a:pPr algn="l" indent="0" marL="0">
              <a:lnSpc>
                <a:spcPts val="1250"/>
              </a:lnSpc>
              <a:buNone/>
            </a:pPr>
            <a:r>
              <a:rPr lang="en-US" sz="1000" dirty="0">
                <a:solidFill>
                  <a:srgbClr val="272525"/>
                </a:solidFill>
                <a:latin typeface="Inter" pitchFamily="34" charset="0"/>
                <a:ea typeface="Inter" pitchFamily="34" charset="-122"/>
                <a:cs typeface="Inter" pitchFamily="34" charset="-120"/>
              </a:rPr>
              <a:t>Seeking approval to proceed to final negotiations and execute Letter of Intent within 5 business days</a:t>
            </a:r>
            <a:endParaRPr lang="en-US" sz="1000" dirty="0"/>
          </a:p>
        </p:txBody>
      </p:sp>
      <p:sp>
        <p:nvSpPr>
          <p:cNvPr id="21" name="Text 14"/>
          <p:cNvSpPr/>
          <p:nvPr/>
        </p:nvSpPr>
        <p:spPr>
          <a:xfrm>
            <a:off x="7350919" y="5453896"/>
            <a:ext cx="127278" cy="159068"/>
          </a:xfrm>
          <a:prstGeom prst="rect">
            <a:avLst/>
          </a:prstGeom>
          <a:noFill/>
          <a:ln/>
        </p:spPr>
        <p:txBody>
          <a:bodyPr wrap="none" lIns="0" tIns="0" rIns="0" bIns="0" rtlCol="0" anchor="t"/>
          <a:lstStyle/>
          <a:p>
            <a:pPr algn="l" indent="0" marL="0">
              <a:lnSpc>
                <a:spcPts val="1250"/>
              </a:lnSpc>
              <a:buNone/>
            </a:pPr>
            <a:r>
              <a:rPr lang="en-US" sz="1000" dirty="0">
                <a:solidFill>
                  <a:srgbClr val="272525"/>
                </a:solidFill>
                <a:latin typeface="Inter Light" pitchFamily="34" charset="0"/>
                <a:ea typeface="Inter Light" pitchFamily="34" charset="-122"/>
                <a:cs typeface="Inter Light" pitchFamily="34" charset="-120"/>
              </a:rPr>
              <a:t>02</a:t>
            </a:r>
            <a:endParaRPr lang="en-US" sz="1000" dirty="0"/>
          </a:p>
        </p:txBody>
      </p:sp>
      <p:sp>
        <p:nvSpPr>
          <p:cNvPr id="22" name="Shape 15"/>
          <p:cNvSpPr/>
          <p:nvPr/>
        </p:nvSpPr>
        <p:spPr>
          <a:xfrm>
            <a:off x="7350919" y="5654873"/>
            <a:ext cx="6594038" cy="15240"/>
          </a:xfrm>
          <a:prstGeom prst="rect">
            <a:avLst/>
          </a:prstGeom>
          <a:solidFill>
            <a:srgbClr val="4950BC"/>
          </a:solidFill>
          <a:ln/>
        </p:spPr>
      </p:sp>
      <p:sp>
        <p:nvSpPr>
          <p:cNvPr id="23" name="Text 16"/>
          <p:cNvSpPr/>
          <p:nvPr/>
        </p:nvSpPr>
        <p:spPr>
          <a:xfrm>
            <a:off x="7350919" y="5748933"/>
            <a:ext cx="2023110" cy="198953"/>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Final Negotiations and LOI</a:t>
            </a:r>
            <a:endParaRPr lang="en-US" sz="1250" dirty="0"/>
          </a:p>
        </p:txBody>
      </p:sp>
      <p:sp>
        <p:nvSpPr>
          <p:cNvPr id="24" name="Text 17"/>
          <p:cNvSpPr/>
          <p:nvPr/>
        </p:nvSpPr>
        <p:spPr>
          <a:xfrm>
            <a:off x="7350919" y="5990749"/>
            <a:ext cx="6594038" cy="158948"/>
          </a:xfrm>
          <a:prstGeom prst="rect">
            <a:avLst/>
          </a:prstGeom>
          <a:noFill/>
          <a:ln/>
        </p:spPr>
        <p:txBody>
          <a:bodyPr wrap="none" lIns="0" tIns="0" rIns="0" bIns="0" rtlCol="0" anchor="t"/>
          <a:lstStyle/>
          <a:p>
            <a:pPr algn="l" indent="0" marL="0">
              <a:lnSpc>
                <a:spcPts val="1250"/>
              </a:lnSpc>
              <a:buNone/>
            </a:pPr>
            <a:r>
              <a:rPr lang="en-US" sz="1000" dirty="0">
                <a:solidFill>
                  <a:srgbClr val="272525"/>
                </a:solidFill>
                <a:latin typeface="Inter" pitchFamily="34" charset="0"/>
                <a:ea typeface="Inter" pitchFamily="34" charset="-122"/>
                <a:cs typeface="Inter" pitchFamily="34" charset="-120"/>
              </a:rPr>
              <a:t>Finalize purchase price, structure, and terms with target and execute binding LOI providing 60-day exclusivity</a:t>
            </a:r>
            <a:endParaRPr lang="en-US" sz="1000" dirty="0"/>
          </a:p>
        </p:txBody>
      </p:sp>
      <p:sp>
        <p:nvSpPr>
          <p:cNvPr id="25" name="Text 18"/>
          <p:cNvSpPr/>
          <p:nvPr/>
        </p:nvSpPr>
        <p:spPr>
          <a:xfrm>
            <a:off x="685443" y="6316504"/>
            <a:ext cx="127278" cy="159068"/>
          </a:xfrm>
          <a:prstGeom prst="rect">
            <a:avLst/>
          </a:prstGeom>
          <a:noFill/>
          <a:ln/>
        </p:spPr>
        <p:txBody>
          <a:bodyPr wrap="none" lIns="0" tIns="0" rIns="0" bIns="0" rtlCol="0" anchor="t"/>
          <a:lstStyle/>
          <a:p>
            <a:pPr algn="l" indent="0" marL="0">
              <a:lnSpc>
                <a:spcPts val="1250"/>
              </a:lnSpc>
              <a:buNone/>
            </a:pPr>
            <a:r>
              <a:rPr lang="en-US" sz="1000" dirty="0">
                <a:solidFill>
                  <a:srgbClr val="272525"/>
                </a:solidFill>
                <a:latin typeface="Inter Light" pitchFamily="34" charset="0"/>
                <a:ea typeface="Inter Light" pitchFamily="34" charset="-122"/>
                <a:cs typeface="Inter Light" pitchFamily="34" charset="-120"/>
              </a:rPr>
              <a:t>03</a:t>
            </a:r>
            <a:endParaRPr lang="en-US" sz="1000" dirty="0"/>
          </a:p>
        </p:txBody>
      </p:sp>
      <p:sp>
        <p:nvSpPr>
          <p:cNvPr id="26" name="Shape 19"/>
          <p:cNvSpPr/>
          <p:nvPr/>
        </p:nvSpPr>
        <p:spPr>
          <a:xfrm>
            <a:off x="685443" y="6517481"/>
            <a:ext cx="6594038" cy="15240"/>
          </a:xfrm>
          <a:prstGeom prst="rect">
            <a:avLst/>
          </a:prstGeom>
          <a:solidFill>
            <a:srgbClr val="4950BC"/>
          </a:solidFill>
          <a:ln/>
        </p:spPr>
      </p:sp>
      <p:sp>
        <p:nvSpPr>
          <p:cNvPr id="27" name="Text 20"/>
          <p:cNvSpPr/>
          <p:nvPr/>
        </p:nvSpPr>
        <p:spPr>
          <a:xfrm>
            <a:off x="685443" y="6611541"/>
            <a:ext cx="2153603" cy="198953"/>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Confirmatory Due Diligence</a:t>
            </a:r>
            <a:endParaRPr lang="en-US" sz="1250" dirty="0"/>
          </a:p>
        </p:txBody>
      </p:sp>
      <p:sp>
        <p:nvSpPr>
          <p:cNvPr id="28" name="Text 21"/>
          <p:cNvSpPr/>
          <p:nvPr/>
        </p:nvSpPr>
        <p:spPr>
          <a:xfrm>
            <a:off x="685443" y="6853357"/>
            <a:ext cx="6594038" cy="317897"/>
          </a:xfrm>
          <a:prstGeom prst="rect">
            <a:avLst/>
          </a:prstGeom>
          <a:noFill/>
          <a:ln/>
        </p:spPr>
        <p:txBody>
          <a:bodyPr wrap="square" lIns="0" tIns="0" rIns="0" bIns="0" rtlCol="0" anchor="t"/>
          <a:lstStyle/>
          <a:p>
            <a:pPr algn="l" indent="0" marL="0">
              <a:lnSpc>
                <a:spcPts val="1250"/>
              </a:lnSpc>
              <a:buNone/>
            </a:pPr>
            <a:r>
              <a:rPr lang="en-US" sz="1000" dirty="0">
                <a:solidFill>
                  <a:srgbClr val="272525"/>
                </a:solidFill>
                <a:latin typeface="Inter" pitchFamily="34" charset="0"/>
                <a:ea typeface="Inter" pitchFamily="34" charset="-122"/>
                <a:cs typeface="Inter" pitchFamily="34" charset="-120"/>
              </a:rPr>
              <a:t>Complete final workstreams including IT deep-dive, management assessments, and facility visits over 45-day period</a:t>
            </a:r>
            <a:endParaRPr lang="en-US" sz="1000" dirty="0"/>
          </a:p>
        </p:txBody>
      </p:sp>
      <p:sp>
        <p:nvSpPr>
          <p:cNvPr id="29" name="Text 22"/>
          <p:cNvSpPr/>
          <p:nvPr/>
        </p:nvSpPr>
        <p:spPr>
          <a:xfrm>
            <a:off x="7350919" y="6316504"/>
            <a:ext cx="127278" cy="159068"/>
          </a:xfrm>
          <a:prstGeom prst="rect">
            <a:avLst/>
          </a:prstGeom>
          <a:noFill/>
          <a:ln/>
        </p:spPr>
        <p:txBody>
          <a:bodyPr wrap="none" lIns="0" tIns="0" rIns="0" bIns="0" rtlCol="0" anchor="t"/>
          <a:lstStyle/>
          <a:p>
            <a:pPr algn="l" indent="0" marL="0">
              <a:lnSpc>
                <a:spcPts val="1250"/>
              </a:lnSpc>
              <a:buNone/>
            </a:pPr>
            <a:r>
              <a:rPr lang="en-US" sz="1000" dirty="0">
                <a:solidFill>
                  <a:srgbClr val="272525"/>
                </a:solidFill>
                <a:latin typeface="Inter Light" pitchFamily="34" charset="0"/>
                <a:ea typeface="Inter Light" pitchFamily="34" charset="-122"/>
                <a:cs typeface="Inter Light" pitchFamily="34" charset="-120"/>
              </a:rPr>
              <a:t>04</a:t>
            </a:r>
            <a:endParaRPr lang="en-US" sz="1000" dirty="0"/>
          </a:p>
        </p:txBody>
      </p:sp>
      <p:sp>
        <p:nvSpPr>
          <p:cNvPr id="30" name="Shape 23"/>
          <p:cNvSpPr/>
          <p:nvPr/>
        </p:nvSpPr>
        <p:spPr>
          <a:xfrm>
            <a:off x="7350919" y="6517481"/>
            <a:ext cx="6594038" cy="15240"/>
          </a:xfrm>
          <a:prstGeom prst="rect">
            <a:avLst/>
          </a:prstGeom>
          <a:solidFill>
            <a:srgbClr val="4950BC"/>
          </a:solidFill>
          <a:ln/>
        </p:spPr>
      </p:sp>
      <p:sp>
        <p:nvSpPr>
          <p:cNvPr id="31" name="Text 24"/>
          <p:cNvSpPr/>
          <p:nvPr/>
        </p:nvSpPr>
        <p:spPr>
          <a:xfrm>
            <a:off x="7350919" y="6611541"/>
            <a:ext cx="2150388" cy="198953"/>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Documentation and Closing</a:t>
            </a:r>
            <a:endParaRPr lang="en-US" sz="1250" dirty="0"/>
          </a:p>
        </p:txBody>
      </p:sp>
      <p:sp>
        <p:nvSpPr>
          <p:cNvPr id="32" name="Text 25"/>
          <p:cNvSpPr/>
          <p:nvPr/>
        </p:nvSpPr>
        <p:spPr>
          <a:xfrm>
            <a:off x="7350919" y="6853357"/>
            <a:ext cx="6594038" cy="317897"/>
          </a:xfrm>
          <a:prstGeom prst="rect">
            <a:avLst/>
          </a:prstGeom>
          <a:noFill/>
          <a:ln/>
        </p:spPr>
        <p:txBody>
          <a:bodyPr wrap="square" lIns="0" tIns="0" rIns="0" bIns="0" rtlCol="0" anchor="t"/>
          <a:lstStyle/>
          <a:p>
            <a:pPr algn="l" indent="0" marL="0">
              <a:lnSpc>
                <a:spcPts val="1250"/>
              </a:lnSpc>
              <a:buNone/>
            </a:pPr>
            <a:r>
              <a:rPr lang="en-US" sz="1000" dirty="0">
                <a:solidFill>
                  <a:srgbClr val="272525"/>
                </a:solidFill>
                <a:latin typeface="Inter" pitchFamily="34" charset="0"/>
                <a:ea typeface="Inter" pitchFamily="34" charset="-122"/>
                <a:cs typeface="Inter" pitchFamily="34" charset="-120"/>
              </a:rPr>
              <a:t>Negotiate and execute definitive purchase agreement, complete financing, and close transaction within 90 days of IC approval</a:t>
            </a:r>
            <a:endParaRPr lang="en-US" sz="1000" dirty="0"/>
          </a:p>
        </p:txBody>
      </p:sp>
      <p:sp>
        <p:nvSpPr>
          <p:cNvPr id="33" name="Shape 26"/>
          <p:cNvSpPr/>
          <p:nvPr/>
        </p:nvSpPr>
        <p:spPr>
          <a:xfrm>
            <a:off x="685443" y="7410605"/>
            <a:ext cx="13259514" cy="23455"/>
          </a:xfrm>
          <a:prstGeom prst="rect">
            <a:avLst/>
          </a:prstGeom>
          <a:solidFill>
            <a:srgbClr val="272525">
              <a:alpha val="50000"/>
            </a:srgbClr>
          </a:solidFill>
          <a:ln/>
        </p:spPr>
      </p:sp>
      <p:sp>
        <p:nvSpPr>
          <p:cNvPr id="34" name="Text 27"/>
          <p:cNvSpPr/>
          <p:nvPr/>
        </p:nvSpPr>
        <p:spPr>
          <a:xfrm>
            <a:off x="685443" y="7514392"/>
            <a:ext cx="13259514" cy="158948"/>
          </a:xfrm>
          <a:prstGeom prst="rect">
            <a:avLst/>
          </a:prstGeom>
          <a:noFill/>
          <a:ln/>
        </p:spPr>
        <p:txBody>
          <a:bodyPr wrap="none" lIns="0" tIns="0" rIns="0" bIns="0" rtlCol="0" anchor="t"/>
          <a:lstStyle/>
          <a:p>
            <a:pPr algn="l" indent="0" marL="0">
              <a:lnSpc>
                <a:spcPts val="1250"/>
              </a:lnSpc>
              <a:buNone/>
            </a:pPr>
            <a:r>
              <a:rPr lang="en-US" sz="1000" b="1" dirty="0">
                <a:solidFill>
                  <a:srgbClr val="272525"/>
                </a:solidFill>
                <a:latin typeface="Inter" pitchFamily="34" charset="0"/>
                <a:ea typeface="Inter" pitchFamily="34" charset="-122"/>
                <a:cs typeface="Inter" pitchFamily="34" charset="-120"/>
              </a:rPr>
              <a:t>Contact:</a:t>
            </a:r>
            <a:pPr algn="l" indent="0" marL="0">
              <a:lnSpc>
                <a:spcPts val="1250"/>
              </a:lnSpc>
              <a:buNone/>
            </a:pPr>
            <a:r>
              <a:rPr lang="en-US" sz="1000" dirty="0">
                <a:solidFill>
                  <a:srgbClr val="272525"/>
                </a:solidFill>
                <a:latin typeface="Inter" pitchFamily="34" charset="0"/>
                <a:ea typeface="Inter" pitchFamily="34" charset="-122"/>
                <a:cs typeface="Inter" pitchFamily="34" charset="-120"/>
              </a:rPr>
              <a:t> For questions or additional information, please contact the deal team. We are prepared to present to the Investment Committee at your earliest convenience.</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7240" y="638532"/>
            <a:ext cx="6182678" cy="624602"/>
          </a:xfrm>
          <a:prstGeom prst="rect">
            <a:avLst/>
          </a:prstGeom>
          <a:noFill/>
          <a:ln/>
        </p:spPr>
        <p:txBody>
          <a:bodyPr wrap="none" lIns="0" tIns="0" rIns="0" bIns="0" rtlCol="0" anchor="t"/>
          <a:lstStyle/>
          <a:p>
            <a:pPr algn="l" indent="0" marL="0">
              <a:lnSpc>
                <a:spcPts val="4900"/>
              </a:lnSpc>
              <a:buNone/>
            </a:pPr>
            <a:r>
              <a:rPr lang="en-US" sz="3900" b="1" dirty="0">
                <a:solidFill>
                  <a:srgbClr val="000000"/>
                </a:solidFill>
                <a:latin typeface="Inter Bold" pitchFamily="34" charset="0"/>
                <a:ea typeface="Inter Bold" pitchFamily="34" charset="-122"/>
                <a:cs typeface="Inter Bold" pitchFamily="34" charset="-120"/>
              </a:rPr>
              <a:t>Key Investment Rationale</a:t>
            </a:r>
            <a:endParaRPr lang="en-US" sz="3900" dirty="0"/>
          </a:p>
        </p:txBody>
      </p:sp>
      <p:sp>
        <p:nvSpPr>
          <p:cNvPr id="4" name="Shape 1"/>
          <p:cNvSpPr/>
          <p:nvPr/>
        </p:nvSpPr>
        <p:spPr>
          <a:xfrm>
            <a:off x="777240" y="1527334"/>
            <a:ext cx="3706654" cy="3851791"/>
          </a:xfrm>
          <a:prstGeom prst="roundRect">
            <a:avLst>
              <a:gd name="adj" fmla="val 2265"/>
            </a:avLst>
          </a:prstGeom>
          <a:solidFill>
            <a:srgbClr val="DADBF1"/>
          </a:solidFill>
          <a:ln w="7620">
            <a:solidFill>
              <a:srgbClr val="C0C1D7"/>
            </a:solidFill>
            <a:prstDash val="solid"/>
          </a:ln>
        </p:spPr>
      </p:sp>
      <p:sp>
        <p:nvSpPr>
          <p:cNvPr id="5" name="Text 2"/>
          <p:cNvSpPr/>
          <p:nvPr/>
        </p:nvSpPr>
        <p:spPr>
          <a:xfrm>
            <a:off x="984647" y="1734741"/>
            <a:ext cx="3291840" cy="624602"/>
          </a:xfrm>
          <a:prstGeom prst="rect">
            <a:avLst/>
          </a:prstGeom>
          <a:noFill/>
          <a:ln/>
        </p:spPr>
        <p:txBody>
          <a:bodyPr wrap="squar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Market Leadership Position</a:t>
            </a:r>
            <a:endParaRPr lang="en-US" sz="1950" dirty="0"/>
          </a:p>
        </p:txBody>
      </p:sp>
      <p:sp>
        <p:nvSpPr>
          <p:cNvPr id="6" name="Text 3"/>
          <p:cNvSpPr/>
          <p:nvPr/>
        </p:nvSpPr>
        <p:spPr>
          <a:xfrm>
            <a:off x="984647" y="2464951"/>
            <a:ext cx="3291840" cy="2706767"/>
          </a:xfrm>
          <a:prstGeom prst="rect">
            <a:avLst/>
          </a:prstGeom>
          <a:noFill/>
          <a:ln/>
        </p:spPr>
        <p:txBody>
          <a:bodyPr wrap="square" lIns="0" tIns="0" rIns="0" bIns="0" rtlCol="0" anchor="t"/>
          <a:lstStyle/>
          <a:p>
            <a:pPr algn="l" indent="0" marL="0">
              <a:lnSpc>
                <a:spcPts val="2350"/>
              </a:lnSpc>
              <a:buNone/>
            </a:pPr>
            <a:r>
              <a:rPr lang="en-US" sz="1550" dirty="0">
                <a:solidFill>
                  <a:srgbClr val="272525"/>
                </a:solidFill>
                <a:latin typeface="Inter" pitchFamily="34" charset="0"/>
                <a:ea typeface="Inter" pitchFamily="34" charset="-122"/>
                <a:cs typeface="Inter" pitchFamily="34" charset="-120"/>
              </a:rPr>
              <a:t>The company holds a commanding 28% market share in its core segment, with the next competitor at only 12%. This leadership position provides pricing power, customer loyalty, and economies of scale that create a formidable competitive moat.</a:t>
            </a:r>
            <a:endParaRPr lang="en-US" sz="1550" dirty="0"/>
          </a:p>
        </p:txBody>
      </p:sp>
      <p:sp>
        <p:nvSpPr>
          <p:cNvPr id="7" name="Shape 4"/>
          <p:cNvSpPr/>
          <p:nvPr/>
        </p:nvSpPr>
        <p:spPr>
          <a:xfrm>
            <a:off x="4659987" y="1527334"/>
            <a:ext cx="3706773" cy="3851791"/>
          </a:xfrm>
          <a:prstGeom prst="roundRect">
            <a:avLst>
              <a:gd name="adj" fmla="val 2265"/>
            </a:avLst>
          </a:prstGeom>
          <a:solidFill>
            <a:srgbClr val="DADBF1"/>
          </a:solidFill>
          <a:ln w="7620">
            <a:solidFill>
              <a:srgbClr val="C0C1D7"/>
            </a:solidFill>
            <a:prstDash val="solid"/>
          </a:ln>
        </p:spPr>
      </p:sp>
      <p:sp>
        <p:nvSpPr>
          <p:cNvPr id="8" name="Text 5"/>
          <p:cNvSpPr/>
          <p:nvPr/>
        </p:nvSpPr>
        <p:spPr>
          <a:xfrm>
            <a:off x="4867394" y="1734741"/>
            <a:ext cx="2846427" cy="31230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Proven Business Model</a:t>
            </a:r>
            <a:endParaRPr lang="en-US" sz="1950" dirty="0"/>
          </a:p>
        </p:txBody>
      </p:sp>
      <p:sp>
        <p:nvSpPr>
          <p:cNvPr id="9" name="Text 6"/>
          <p:cNvSpPr/>
          <p:nvPr/>
        </p:nvSpPr>
        <p:spPr>
          <a:xfrm>
            <a:off x="4867394" y="2152650"/>
            <a:ext cx="3291959" cy="2406015"/>
          </a:xfrm>
          <a:prstGeom prst="rect">
            <a:avLst/>
          </a:prstGeom>
          <a:noFill/>
          <a:ln/>
        </p:spPr>
        <p:txBody>
          <a:bodyPr wrap="square" lIns="0" tIns="0" rIns="0" bIns="0" rtlCol="0" anchor="t"/>
          <a:lstStyle/>
          <a:p>
            <a:pPr algn="l" indent="0" marL="0">
              <a:lnSpc>
                <a:spcPts val="2350"/>
              </a:lnSpc>
              <a:buNone/>
            </a:pPr>
            <a:r>
              <a:rPr lang="en-US" sz="1550" dirty="0">
                <a:solidFill>
                  <a:srgbClr val="272525"/>
                </a:solidFill>
                <a:latin typeface="Inter" pitchFamily="34" charset="0"/>
                <a:ea typeface="Inter" pitchFamily="34" charset="-122"/>
                <a:cs typeface="Inter" pitchFamily="34" charset="-120"/>
              </a:rPr>
              <a:t>The target has demonstrated consistent revenue growth of 15-20% annually over the past five years, with expanding margins driven by operational leverage and strategic pricing initiatives. The business model is capital-efficient with strong cash conversion.</a:t>
            </a:r>
            <a:endParaRPr lang="en-US" sz="1550" dirty="0"/>
          </a:p>
        </p:txBody>
      </p:sp>
      <p:sp>
        <p:nvSpPr>
          <p:cNvPr id="10" name="Shape 7"/>
          <p:cNvSpPr/>
          <p:nvPr/>
        </p:nvSpPr>
        <p:spPr>
          <a:xfrm>
            <a:off x="777240" y="5555218"/>
            <a:ext cx="7589520" cy="2035731"/>
          </a:xfrm>
          <a:prstGeom prst="roundRect">
            <a:avLst>
              <a:gd name="adj" fmla="val 4124"/>
            </a:avLst>
          </a:prstGeom>
          <a:solidFill>
            <a:srgbClr val="DADBF1"/>
          </a:solidFill>
          <a:ln w="7620">
            <a:solidFill>
              <a:srgbClr val="C0C1D7"/>
            </a:solidFill>
            <a:prstDash val="solid"/>
          </a:ln>
        </p:spPr>
      </p:sp>
      <p:sp>
        <p:nvSpPr>
          <p:cNvPr id="11" name="Text 8"/>
          <p:cNvSpPr/>
          <p:nvPr/>
        </p:nvSpPr>
        <p:spPr>
          <a:xfrm>
            <a:off x="984647" y="5762625"/>
            <a:ext cx="2621042" cy="31230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Multiple Value Levers</a:t>
            </a:r>
            <a:endParaRPr lang="en-US" sz="1950" dirty="0"/>
          </a:p>
        </p:txBody>
      </p:sp>
      <p:sp>
        <p:nvSpPr>
          <p:cNvPr id="12" name="Text 9"/>
          <p:cNvSpPr/>
          <p:nvPr/>
        </p:nvSpPr>
        <p:spPr>
          <a:xfrm>
            <a:off x="984647" y="6180534"/>
            <a:ext cx="7174706" cy="1203008"/>
          </a:xfrm>
          <a:prstGeom prst="rect">
            <a:avLst/>
          </a:prstGeom>
          <a:noFill/>
          <a:ln/>
        </p:spPr>
        <p:txBody>
          <a:bodyPr wrap="square" lIns="0" tIns="0" rIns="0" bIns="0" rtlCol="0" anchor="t"/>
          <a:lstStyle/>
          <a:p>
            <a:pPr algn="l" indent="0" marL="0">
              <a:lnSpc>
                <a:spcPts val="2350"/>
              </a:lnSpc>
              <a:buNone/>
            </a:pPr>
            <a:r>
              <a:rPr lang="en-US" sz="1550" dirty="0">
                <a:solidFill>
                  <a:srgbClr val="272525"/>
                </a:solidFill>
                <a:latin typeface="Inter" pitchFamily="34" charset="0"/>
                <a:ea typeface="Inter" pitchFamily="34" charset="-122"/>
                <a:cs typeface="Inter" pitchFamily="34" charset="-120"/>
              </a:rPr>
              <a:t>We have identified five distinct value creation opportunities including market expansion, operational improvements, strategic M&amp;A, technology integration, and margin enhancement initiatives that collectively support our return thesis.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48784" y="976789"/>
            <a:ext cx="2269450" cy="358497"/>
          </a:xfrm>
          <a:prstGeom prst="roundRect">
            <a:avLst>
              <a:gd name="adj" fmla="val 18047"/>
            </a:avLst>
          </a:prstGeom>
          <a:noFill/>
          <a:ln w="7620">
            <a:solidFill>
              <a:srgbClr val="4950BC"/>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1895" y="1079063"/>
            <a:ext cx="153948" cy="153948"/>
          </a:xfrm>
          <a:prstGeom prst="rect">
            <a:avLst/>
          </a:prstGeom>
        </p:spPr>
      </p:pic>
      <p:sp>
        <p:nvSpPr>
          <p:cNvPr id="4" name="Text 1"/>
          <p:cNvSpPr/>
          <p:nvPr/>
        </p:nvSpPr>
        <p:spPr>
          <a:xfrm>
            <a:off x="1102757" y="1042154"/>
            <a:ext cx="1792367" cy="227767"/>
          </a:xfrm>
          <a:prstGeom prst="rect">
            <a:avLst/>
          </a:prstGeom>
          <a:noFill/>
          <a:ln/>
        </p:spPr>
        <p:txBody>
          <a:bodyPr wrap="none" lIns="0" tIns="0" rIns="0" bIns="0" rtlCol="0" anchor="t"/>
          <a:lstStyle/>
          <a:p>
            <a:pPr algn="l" indent="0" marL="0">
              <a:lnSpc>
                <a:spcPts val="1750"/>
              </a:lnSpc>
              <a:buNone/>
            </a:pPr>
            <a:r>
              <a:rPr lang="en-US" sz="1200" dirty="0">
                <a:solidFill>
                  <a:srgbClr val="4950BC"/>
                </a:solidFill>
                <a:latin typeface="Inter" pitchFamily="34" charset="0"/>
                <a:ea typeface="Inter" pitchFamily="34" charset="-122"/>
                <a:cs typeface="Inter" pitchFamily="34" charset="-120"/>
              </a:rPr>
              <a:t>MARKET OPPORTUNITY</a:t>
            </a:r>
            <a:endParaRPr lang="en-US" sz="1200" dirty="0"/>
          </a:p>
        </p:txBody>
      </p:sp>
      <p:sp>
        <p:nvSpPr>
          <p:cNvPr id="5" name="Text 2"/>
          <p:cNvSpPr/>
          <p:nvPr/>
        </p:nvSpPr>
        <p:spPr>
          <a:xfrm>
            <a:off x="748784" y="1400651"/>
            <a:ext cx="9269254" cy="601623"/>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Large and Growing Addressable Market</a:t>
            </a:r>
            <a:endParaRPr lang="en-US" sz="3750" dirty="0"/>
          </a:p>
        </p:txBody>
      </p:sp>
      <p:sp>
        <p:nvSpPr>
          <p:cNvPr id="6" name="Text 3"/>
          <p:cNvSpPr/>
          <p:nvPr/>
        </p:nvSpPr>
        <p:spPr>
          <a:xfrm>
            <a:off x="748784" y="2394466"/>
            <a:ext cx="7011591" cy="1138714"/>
          </a:xfrm>
          <a:prstGeom prst="rect">
            <a:avLst/>
          </a:prstGeom>
          <a:noFill/>
          <a:ln/>
        </p:spPr>
        <p:txBody>
          <a:bodyPr wrap="squar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The target company operates in a $42 billion global market that is projected to grow at a 12% compound annual growth rate through 2030. This growth is driven by several powerful secular trends including digital transformation, regulatory tailwinds, and changing consumer preferences.</a:t>
            </a:r>
            <a:endParaRPr lang="en-US" sz="1500" dirty="0"/>
          </a:p>
        </p:txBody>
      </p:sp>
      <p:sp>
        <p:nvSpPr>
          <p:cNvPr id="7" name="Text 4"/>
          <p:cNvSpPr/>
          <p:nvPr/>
        </p:nvSpPr>
        <p:spPr>
          <a:xfrm>
            <a:off x="748784" y="3680222"/>
            <a:ext cx="7011591" cy="1138714"/>
          </a:xfrm>
          <a:prstGeom prst="rect">
            <a:avLst/>
          </a:prstGeom>
          <a:noFill/>
          <a:ln/>
        </p:spPr>
        <p:txBody>
          <a:bodyPr wrap="square" lIns="0" tIns="0" rIns="0" bIns="0" rtlCol="0" anchor="t"/>
          <a:lstStyle/>
          <a:p>
            <a:pPr algn="l" indent="0" marL="0">
              <a:lnSpc>
                <a:spcPts val="2200"/>
              </a:lnSpc>
              <a:buNone/>
            </a:pPr>
            <a:r>
              <a:rPr lang="en-US" sz="1500" b="1" dirty="0">
                <a:solidFill>
                  <a:srgbClr val="272525"/>
                </a:solidFill>
                <a:latin typeface="Inter" pitchFamily="34" charset="0"/>
                <a:ea typeface="Inter" pitchFamily="34" charset="-122"/>
                <a:cs typeface="Inter" pitchFamily="34" charset="-120"/>
              </a:rPr>
              <a:t>Market Dynamics:</a:t>
            </a:r>
            <a:pPr algn="l" indent="0" marL="0">
              <a:lnSpc>
                <a:spcPts val="2200"/>
              </a:lnSpc>
              <a:buNone/>
            </a:pPr>
            <a:r>
              <a:rPr lang="en-US" sz="1500" dirty="0">
                <a:solidFill>
                  <a:srgbClr val="272525"/>
                </a:solidFill>
                <a:latin typeface="Inter" pitchFamily="34" charset="0"/>
                <a:ea typeface="Inter" pitchFamily="34" charset="-122"/>
                <a:cs typeface="Inter" pitchFamily="34" charset="-120"/>
              </a:rPr>
              <a:t> The industry is experiencing consolidation, with larger players gaining share from fragmented regional competitors. This creates significant opportunities for bolt-on acquisitions and organic market share gains.</a:t>
            </a:r>
            <a:endParaRPr lang="en-US" sz="1500" dirty="0"/>
          </a:p>
        </p:txBody>
      </p:sp>
      <p:sp>
        <p:nvSpPr>
          <p:cNvPr id="8" name="Text 5"/>
          <p:cNvSpPr/>
          <p:nvPr/>
        </p:nvSpPr>
        <p:spPr>
          <a:xfrm>
            <a:off x="748784" y="4965978"/>
            <a:ext cx="7011591" cy="1138714"/>
          </a:xfrm>
          <a:prstGeom prst="rect">
            <a:avLst/>
          </a:prstGeom>
          <a:noFill/>
          <a:ln/>
        </p:spPr>
        <p:txBody>
          <a:bodyPr wrap="square" lIns="0" tIns="0" rIns="0" bIns="0" rtlCol="0" anchor="t"/>
          <a:lstStyle/>
          <a:p>
            <a:pPr algn="l" indent="0" marL="0">
              <a:lnSpc>
                <a:spcPts val="2200"/>
              </a:lnSpc>
              <a:buNone/>
            </a:pPr>
            <a:r>
              <a:rPr lang="en-US" sz="1500" b="1" dirty="0">
                <a:solidFill>
                  <a:srgbClr val="272525"/>
                </a:solidFill>
                <a:latin typeface="Inter" pitchFamily="34" charset="0"/>
                <a:ea typeface="Inter" pitchFamily="34" charset="-122"/>
                <a:cs typeface="Inter" pitchFamily="34" charset="-120"/>
              </a:rPr>
              <a:t>Geographic Expansion:</a:t>
            </a:r>
            <a:pPr algn="l" indent="0" marL="0">
              <a:lnSpc>
                <a:spcPts val="2200"/>
              </a:lnSpc>
              <a:buNone/>
            </a:pPr>
            <a:r>
              <a:rPr lang="en-US" sz="1500" dirty="0">
                <a:solidFill>
                  <a:srgbClr val="272525"/>
                </a:solidFill>
                <a:latin typeface="Inter" pitchFamily="34" charset="0"/>
                <a:ea typeface="Inter" pitchFamily="34" charset="-122"/>
                <a:cs typeface="Inter" pitchFamily="34" charset="-120"/>
              </a:rPr>
              <a:t> While the company currently generates 75% of revenue in North America, international markets represent a substantial untapped opportunity. Key markets in Europe and Asia-Pacific are growing faster than domestic markets and remain underpenetrated.</a:t>
            </a:r>
            <a:endParaRPr lang="en-US" sz="1500" dirty="0"/>
          </a:p>
        </p:txBody>
      </p:sp>
      <p:sp>
        <p:nvSpPr>
          <p:cNvPr id="9" name="Text 6"/>
          <p:cNvSpPr/>
          <p:nvPr/>
        </p:nvSpPr>
        <p:spPr>
          <a:xfrm>
            <a:off x="748784" y="6251734"/>
            <a:ext cx="7011591" cy="854035"/>
          </a:xfrm>
          <a:prstGeom prst="rect">
            <a:avLst/>
          </a:prstGeom>
          <a:noFill/>
          <a:ln/>
        </p:spPr>
        <p:txBody>
          <a:bodyPr wrap="square" lIns="0" tIns="0" rIns="0" bIns="0" rtlCol="0" anchor="t"/>
          <a:lstStyle/>
          <a:p>
            <a:pPr algn="l" indent="0" marL="0">
              <a:lnSpc>
                <a:spcPts val="2200"/>
              </a:lnSpc>
              <a:buNone/>
            </a:pPr>
            <a:r>
              <a:rPr lang="en-US" sz="1500" b="1" dirty="0">
                <a:solidFill>
                  <a:srgbClr val="272525"/>
                </a:solidFill>
                <a:latin typeface="Inter" pitchFamily="34" charset="0"/>
                <a:ea typeface="Inter" pitchFamily="34" charset="-122"/>
                <a:cs typeface="Inter" pitchFamily="34" charset="-120"/>
              </a:rPr>
              <a:t>Product Innovation:</a:t>
            </a:r>
            <a:pPr algn="l" indent="0" marL="0">
              <a:lnSpc>
                <a:spcPts val="2200"/>
              </a:lnSpc>
              <a:buNone/>
            </a:pPr>
            <a:r>
              <a:rPr lang="en-US" sz="1500" dirty="0">
                <a:solidFill>
                  <a:srgbClr val="272525"/>
                </a:solidFill>
                <a:latin typeface="Inter" pitchFamily="34" charset="0"/>
                <a:ea typeface="Inter" pitchFamily="34" charset="-122"/>
                <a:cs typeface="Inter" pitchFamily="34" charset="-120"/>
              </a:rPr>
              <a:t> Emerging product categories within the addressable market are growing at 20%+ annually, and the company has established early leadership positions in three of the four fastest-growing segments.</a:t>
            </a:r>
            <a:endParaRPr lang="en-US" sz="1500" dirty="0"/>
          </a:p>
        </p:txBody>
      </p:sp>
      <p:pic>
        <p:nvPicPr>
          <p:cNvPr id="10" name="Image 1" descr="preencoded.png">    </p:cNvPr>
          <p:cNvPicPr>
            <a:picLocks noChangeAspect="1"/>
          </p:cNvPicPr>
          <p:nvPr/>
        </p:nvPicPr>
        <p:blipFill>
          <a:blip r:embed="rId3"/>
          <a:stretch>
            <a:fillRect/>
          </a:stretch>
        </p:blipFill>
        <p:spPr>
          <a:xfrm>
            <a:off x="8237815" y="2431256"/>
            <a:ext cx="5086112" cy="2270522"/>
          </a:xfrm>
          <a:prstGeom prst="rect">
            <a:avLst/>
          </a:prstGeom>
        </p:spPr>
      </p:pic>
      <p:sp>
        <p:nvSpPr>
          <p:cNvPr id="11" name="Shape 7"/>
          <p:cNvSpPr/>
          <p:nvPr/>
        </p:nvSpPr>
        <p:spPr>
          <a:xfrm>
            <a:off x="8985052" y="4701778"/>
            <a:ext cx="192524" cy="192524"/>
          </a:xfrm>
          <a:prstGeom prst="roundRect">
            <a:avLst>
              <a:gd name="adj" fmla="val 9499"/>
            </a:avLst>
          </a:prstGeom>
          <a:solidFill>
            <a:srgbClr val="151738"/>
          </a:solidFill>
          <a:ln/>
        </p:spPr>
      </p:sp>
      <p:sp>
        <p:nvSpPr>
          <p:cNvPr id="12" name="Text 8"/>
          <p:cNvSpPr/>
          <p:nvPr/>
        </p:nvSpPr>
        <p:spPr>
          <a:xfrm>
            <a:off x="9238536" y="4701778"/>
            <a:ext cx="593050" cy="192524"/>
          </a:xfrm>
          <a:prstGeom prst="rect">
            <a:avLst/>
          </a:prstGeom>
          <a:noFill/>
          <a:ln/>
        </p:spPr>
        <p:txBody>
          <a:bodyPr wrap="none" lIns="0" tIns="0" rIns="0" bIns="0" rtlCol="0" anchor="t"/>
          <a:lstStyle/>
          <a:p>
            <a:pPr algn="l" indent="0" marL="0">
              <a:lnSpc>
                <a:spcPts val="1500"/>
              </a:lnSpc>
              <a:buNone/>
            </a:pPr>
            <a:r>
              <a:rPr lang="en-US" sz="1500" dirty="0">
                <a:solidFill>
                  <a:srgbClr val="272525"/>
                </a:solidFill>
                <a:latin typeface="Inter" pitchFamily="34" charset="0"/>
                <a:ea typeface="Inter" pitchFamily="34" charset="-122"/>
                <a:cs typeface="Inter" pitchFamily="34" charset="-120"/>
              </a:rPr>
              <a:t>2024E</a:t>
            </a:r>
            <a:endParaRPr lang="en-US" sz="1500" dirty="0"/>
          </a:p>
        </p:txBody>
      </p:sp>
      <p:sp>
        <p:nvSpPr>
          <p:cNvPr id="13" name="Shape 9"/>
          <p:cNvSpPr/>
          <p:nvPr/>
        </p:nvSpPr>
        <p:spPr>
          <a:xfrm>
            <a:off x="10363795" y="4701778"/>
            <a:ext cx="192524" cy="192524"/>
          </a:xfrm>
          <a:prstGeom prst="roundRect">
            <a:avLst>
              <a:gd name="adj" fmla="val 9499"/>
            </a:avLst>
          </a:prstGeom>
          <a:solidFill>
            <a:srgbClr val="2D327A"/>
          </a:solidFill>
          <a:ln/>
        </p:spPr>
      </p:sp>
      <p:sp>
        <p:nvSpPr>
          <p:cNvPr id="14" name="Text 10"/>
          <p:cNvSpPr/>
          <p:nvPr/>
        </p:nvSpPr>
        <p:spPr>
          <a:xfrm>
            <a:off x="10617279" y="4701778"/>
            <a:ext cx="580668" cy="192524"/>
          </a:xfrm>
          <a:prstGeom prst="rect">
            <a:avLst/>
          </a:prstGeom>
          <a:noFill/>
          <a:ln/>
        </p:spPr>
        <p:txBody>
          <a:bodyPr wrap="none" lIns="0" tIns="0" rIns="0" bIns="0" rtlCol="0" anchor="t"/>
          <a:lstStyle/>
          <a:p>
            <a:pPr algn="l" indent="0" marL="0">
              <a:lnSpc>
                <a:spcPts val="1500"/>
              </a:lnSpc>
              <a:buNone/>
            </a:pPr>
            <a:r>
              <a:rPr lang="en-US" sz="1500" dirty="0">
                <a:solidFill>
                  <a:srgbClr val="272525"/>
                </a:solidFill>
                <a:latin typeface="Inter" pitchFamily="34" charset="0"/>
                <a:ea typeface="Inter" pitchFamily="34" charset="-122"/>
                <a:cs typeface="Inter" pitchFamily="34" charset="-120"/>
              </a:rPr>
              <a:t>2027E</a:t>
            </a:r>
            <a:endParaRPr lang="en-US" sz="1500" dirty="0"/>
          </a:p>
        </p:txBody>
      </p:sp>
      <p:sp>
        <p:nvSpPr>
          <p:cNvPr id="15" name="Shape 11"/>
          <p:cNvSpPr/>
          <p:nvPr/>
        </p:nvSpPr>
        <p:spPr>
          <a:xfrm>
            <a:off x="11730157" y="4701778"/>
            <a:ext cx="192524" cy="192524"/>
          </a:xfrm>
          <a:prstGeom prst="roundRect">
            <a:avLst>
              <a:gd name="adj" fmla="val 9499"/>
            </a:avLst>
          </a:prstGeom>
          <a:solidFill>
            <a:srgbClr val="464DBB"/>
          </a:solidFill>
          <a:ln/>
        </p:spPr>
      </p:sp>
      <p:sp>
        <p:nvSpPr>
          <p:cNvPr id="16" name="Text 12"/>
          <p:cNvSpPr/>
          <p:nvPr/>
        </p:nvSpPr>
        <p:spPr>
          <a:xfrm>
            <a:off x="11983641" y="4701778"/>
            <a:ext cx="594598" cy="192524"/>
          </a:xfrm>
          <a:prstGeom prst="rect">
            <a:avLst/>
          </a:prstGeom>
          <a:noFill/>
          <a:ln/>
        </p:spPr>
        <p:txBody>
          <a:bodyPr wrap="none" lIns="0" tIns="0" rIns="0" bIns="0" rtlCol="0" anchor="t"/>
          <a:lstStyle/>
          <a:p>
            <a:pPr algn="l" indent="0" marL="0">
              <a:lnSpc>
                <a:spcPts val="1500"/>
              </a:lnSpc>
              <a:buNone/>
            </a:pPr>
            <a:r>
              <a:rPr lang="en-US" sz="1500" dirty="0">
                <a:solidFill>
                  <a:srgbClr val="272525"/>
                </a:solidFill>
                <a:latin typeface="Inter" pitchFamily="34" charset="0"/>
                <a:ea typeface="Inter" pitchFamily="34" charset="-122"/>
                <a:cs typeface="Inter" pitchFamily="34" charset="-120"/>
              </a:rPr>
              <a:t>2030E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51190"/>
            <a:ext cx="626614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Market Growth Drivers</a:t>
            </a:r>
            <a:endParaRPr lang="en-US" sz="4450" dirty="0"/>
          </a:p>
        </p:txBody>
      </p:sp>
      <p:pic>
        <p:nvPicPr>
          <p:cNvPr id="3" name="Image 0" descr="preencoded.png">    </p:cNvPr>
          <p:cNvPicPr>
            <a:picLocks noChangeAspect="1"/>
          </p:cNvPicPr>
          <p:nvPr/>
        </p:nvPicPr>
        <p:blipFill>
          <a:blip r:embed="rId1"/>
          <a:stretch>
            <a:fillRect/>
          </a:stretch>
        </p:blipFill>
        <p:spPr>
          <a:xfrm>
            <a:off x="793790" y="2113598"/>
            <a:ext cx="2994184" cy="1850469"/>
          </a:xfrm>
          <a:prstGeom prst="rect">
            <a:avLst/>
          </a:prstGeom>
        </p:spPr>
      </p:pic>
      <p:sp>
        <p:nvSpPr>
          <p:cNvPr id="4" name="Text 1"/>
          <p:cNvSpPr/>
          <p:nvPr/>
        </p:nvSpPr>
        <p:spPr>
          <a:xfrm>
            <a:off x="793790" y="4247555"/>
            <a:ext cx="3086933"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Digital Transformation</a:t>
            </a:r>
            <a:endParaRPr lang="en-US" sz="2200" dirty="0"/>
          </a:p>
        </p:txBody>
      </p:sp>
      <p:sp>
        <p:nvSpPr>
          <p:cNvPr id="5" name="Text 2"/>
          <p:cNvSpPr/>
          <p:nvPr/>
        </p:nvSpPr>
        <p:spPr>
          <a:xfrm>
            <a:off x="793790" y="4737973"/>
            <a:ext cx="4158615"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Enterprises are accelerating technology adoption and digital infrastructure investments, creating sustained demand for the company's solutions. This trend has intensified post-pandemic and shows no signs of abating.</a:t>
            </a:r>
            <a:endParaRPr lang="en-US" sz="1750" dirty="0"/>
          </a:p>
        </p:txBody>
      </p:sp>
      <p:pic>
        <p:nvPicPr>
          <p:cNvPr id="6" name="Image 1" descr="preencoded.png">    </p:cNvPr>
          <p:cNvPicPr>
            <a:picLocks noChangeAspect="1"/>
          </p:cNvPicPr>
          <p:nvPr/>
        </p:nvPicPr>
        <p:blipFill>
          <a:blip r:embed="rId2"/>
          <a:stretch>
            <a:fillRect/>
          </a:stretch>
        </p:blipFill>
        <p:spPr>
          <a:xfrm>
            <a:off x="5235893" y="2113598"/>
            <a:ext cx="2994184" cy="1850469"/>
          </a:xfrm>
          <a:prstGeom prst="rect">
            <a:avLst/>
          </a:prstGeom>
        </p:spPr>
      </p:pic>
      <p:sp>
        <p:nvSpPr>
          <p:cNvPr id="7" name="Text 3"/>
          <p:cNvSpPr/>
          <p:nvPr/>
        </p:nvSpPr>
        <p:spPr>
          <a:xfrm>
            <a:off x="5235893" y="4247555"/>
            <a:ext cx="295715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Regulatory Mandates</a:t>
            </a:r>
            <a:endParaRPr lang="en-US" sz="2200" dirty="0"/>
          </a:p>
        </p:txBody>
      </p:sp>
      <p:sp>
        <p:nvSpPr>
          <p:cNvPr id="8" name="Text 4"/>
          <p:cNvSpPr/>
          <p:nvPr/>
        </p:nvSpPr>
        <p:spPr>
          <a:xfrm>
            <a:off x="5235893" y="4737973"/>
            <a:ext cx="4158615"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New regulations across multiple jurisdictions require enhanced compliance capabilities, directly benefiting the target's core offerings. Regulatory complexity is increasing, driving demand for specialized solutions.</a:t>
            </a:r>
            <a:endParaRPr lang="en-US" sz="1750" dirty="0"/>
          </a:p>
        </p:txBody>
      </p:sp>
      <p:pic>
        <p:nvPicPr>
          <p:cNvPr id="9" name="Image 2" descr="preencoded.png">    </p:cNvPr>
          <p:cNvPicPr>
            <a:picLocks noChangeAspect="1"/>
          </p:cNvPicPr>
          <p:nvPr/>
        </p:nvPicPr>
        <p:blipFill>
          <a:blip r:embed="rId3"/>
          <a:stretch>
            <a:fillRect/>
          </a:stretch>
        </p:blipFill>
        <p:spPr>
          <a:xfrm>
            <a:off x="9677995" y="2113598"/>
            <a:ext cx="2994184" cy="1850469"/>
          </a:xfrm>
          <a:prstGeom prst="rect">
            <a:avLst/>
          </a:prstGeom>
        </p:spPr>
      </p:pic>
      <p:sp>
        <p:nvSpPr>
          <p:cNvPr id="10" name="Text 5"/>
          <p:cNvSpPr/>
          <p:nvPr/>
        </p:nvSpPr>
        <p:spPr>
          <a:xfrm>
            <a:off x="9677995" y="4247555"/>
            <a:ext cx="360092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Consumer Behavior Shifts</a:t>
            </a:r>
            <a:endParaRPr lang="en-US" sz="2200" dirty="0"/>
          </a:p>
        </p:txBody>
      </p:sp>
      <p:sp>
        <p:nvSpPr>
          <p:cNvPr id="11" name="Text 6"/>
          <p:cNvSpPr/>
          <p:nvPr/>
        </p:nvSpPr>
        <p:spPr>
          <a:xfrm>
            <a:off x="9677995" y="4737973"/>
            <a:ext cx="4158615"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Fundamental changes in how end-users interact with technology and services create new market opportunities. The company is well-positioned to capitalize on these evolving preferences and expectations.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624959"/>
            <a:ext cx="2279452" cy="343614"/>
          </a:xfrm>
          <a:prstGeom prst="roundRect">
            <a:avLst>
              <a:gd name="adj" fmla="val 18853"/>
            </a:avLst>
          </a:prstGeom>
          <a:solidFill>
            <a:srgbClr val="DADBF1"/>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9399" y="719614"/>
            <a:ext cx="154186" cy="154186"/>
          </a:xfrm>
          <a:prstGeom prst="rect">
            <a:avLst/>
          </a:prstGeom>
        </p:spPr>
      </p:pic>
      <p:sp>
        <p:nvSpPr>
          <p:cNvPr id="4" name="Text 1"/>
          <p:cNvSpPr/>
          <p:nvPr/>
        </p:nvSpPr>
        <p:spPr>
          <a:xfrm>
            <a:off x="1140619" y="682704"/>
            <a:ext cx="1817013" cy="228124"/>
          </a:xfrm>
          <a:prstGeom prst="rect">
            <a:avLst/>
          </a:prstGeom>
          <a:noFill/>
          <a:ln/>
        </p:spPr>
        <p:txBody>
          <a:bodyPr wrap="none" lIns="0" tIns="0" rIns="0" bIns="0" rtlCol="0" anchor="t"/>
          <a:lstStyle/>
          <a:p>
            <a:pPr algn="l" indent="0" marL="0">
              <a:lnSpc>
                <a:spcPts val="1750"/>
              </a:lnSpc>
              <a:buNone/>
            </a:pPr>
            <a:r>
              <a:rPr lang="en-US" sz="1200" dirty="0">
                <a:solidFill>
                  <a:srgbClr val="272525"/>
                </a:solidFill>
                <a:latin typeface="Inter" pitchFamily="34" charset="0"/>
                <a:ea typeface="Inter" pitchFamily="34" charset="-122"/>
                <a:cs typeface="Inter" pitchFamily="34" charset="-120"/>
              </a:rPr>
              <a:t>COMPETITIVE POSITION</a:t>
            </a:r>
            <a:endParaRPr lang="en-US" sz="1200" dirty="0"/>
          </a:p>
        </p:txBody>
      </p:sp>
      <p:sp>
        <p:nvSpPr>
          <p:cNvPr id="5" name="Text 2"/>
          <p:cNvSpPr/>
          <p:nvPr/>
        </p:nvSpPr>
        <p:spPr>
          <a:xfrm>
            <a:off x="793790" y="1034058"/>
            <a:ext cx="6824305" cy="602456"/>
          </a:xfrm>
          <a:prstGeom prst="rect">
            <a:avLst/>
          </a:prstGeom>
          <a:noFill/>
          <a:ln/>
        </p:spPr>
        <p:txBody>
          <a:bodyPr wrap="non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Defensible Competitive Moat</a:t>
            </a:r>
            <a:endParaRPr lang="en-US" sz="3750" dirty="0"/>
          </a:p>
        </p:txBody>
      </p:sp>
      <p:sp>
        <p:nvSpPr>
          <p:cNvPr id="6" name="Text 3"/>
          <p:cNvSpPr/>
          <p:nvPr/>
        </p:nvSpPr>
        <p:spPr>
          <a:xfrm>
            <a:off x="793790" y="1882259"/>
            <a:ext cx="13042821" cy="570548"/>
          </a:xfrm>
          <a:prstGeom prst="rect">
            <a:avLst/>
          </a:prstGeom>
          <a:noFill/>
          <a:ln/>
        </p:spPr>
        <p:txBody>
          <a:bodyPr wrap="squar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The target company has built multiple layers of competitive protection that create significant barriers to entry and defend against existing competitors. These advantages are structural, sustainable, and difficult to replicate.</a:t>
            </a:r>
            <a:endParaRPr lang="en-US" sz="1500" dirty="0"/>
          </a:p>
        </p:txBody>
      </p:sp>
      <p:sp>
        <p:nvSpPr>
          <p:cNvPr id="7" name="Shape 4"/>
          <p:cNvSpPr/>
          <p:nvPr/>
        </p:nvSpPr>
        <p:spPr>
          <a:xfrm>
            <a:off x="793790" y="2637115"/>
            <a:ext cx="433745" cy="433745"/>
          </a:xfrm>
          <a:prstGeom prst="roundRect">
            <a:avLst>
              <a:gd name="adj" fmla="val 18669"/>
            </a:avLst>
          </a:prstGeom>
          <a:solidFill>
            <a:srgbClr val="DADBF1"/>
          </a:solidFill>
          <a:ln w="7620">
            <a:solidFill>
              <a:srgbClr val="C0C1D7"/>
            </a:solidFill>
            <a:prstDash val="solid"/>
          </a:ln>
        </p:spPr>
      </p:sp>
      <p:sp>
        <p:nvSpPr>
          <p:cNvPr id="8" name="Text 5"/>
          <p:cNvSpPr/>
          <p:nvPr/>
        </p:nvSpPr>
        <p:spPr>
          <a:xfrm>
            <a:off x="866001" y="2673191"/>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272525"/>
                </a:solidFill>
                <a:latin typeface="Inter Bold" pitchFamily="34" charset="0"/>
                <a:ea typeface="Inter Bold" pitchFamily="34" charset="-122"/>
                <a:cs typeface="Inter Bold" pitchFamily="34" charset="-120"/>
              </a:rPr>
              <a:t>1</a:t>
            </a:r>
            <a:endParaRPr lang="en-US" sz="2250" dirty="0"/>
          </a:p>
        </p:txBody>
      </p:sp>
      <p:sp>
        <p:nvSpPr>
          <p:cNvPr id="9" name="Text 6"/>
          <p:cNvSpPr/>
          <p:nvPr/>
        </p:nvSpPr>
        <p:spPr>
          <a:xfrm>
            <a:off x="1391364" y="2703314"/>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Network Effects</a:t>
            </a:r>
            <a:endParaRPr lang="en-US" sz="1850" dirty="0"/>
          </a:p>
        </p:txBody>
      </p:sp>
      <p:sp>
        <p:nvSpPr>
          <p:cNvPr id="10" name="Text 7"/>
          <p:cNvSpPr/>
          <p:nvPr/>
        </p:nvSpPr>
        <p:spPr>
          <a:xfrm>
            <a:off x="1391364" y="3102769"/>
            <a:ext cx="5821442" cy="1711642"/>
          </a:xfrm>
          <a:prstGeom prst="rect">
            <a:avLst/>
          </a:prstGeom>
          <a:noFill/>
          <a:ln/>
        </p:spPr>
        <p:txBody>
          <a:bodyPr wrap="squar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The platform becomes more valuable as more users and partners join the ecosystem. With over 15,000 active enterprise customers and 200+ integration partners, the network creates powerful switching costs and competitive barriers. New competitors would need to replicate not just the technology, but the entire ecosystem—a virtually impossible task.</a:t>
            </a:r>
            <a:endParaRPr lang="en-US" sz="1500" dirty="0"/>
          </a:p>
        </p:txBody>
      </p:sp>
      <p:sp>
        <p:nvSpPr>
          <p:cNvPr id="11" name="Shape 8"/>
          <p:cNvSpPr/>
          <p:nvPr/>
        </p:nvSpPr>
        <p:spPr>
          <a:xfrm>
            <a:off x="7417594" y="2637115"/>
            <a:ext cx="433745" cy="433745"/>
          </a:xfrm>
          <a:prstGeom prst="roundRect">
            <a:avLst>
              <a:gd name="adj" fmla="val 18669"/>
            </a:avLst>
          </a:prstGeom>
          <a:solidFill>
            <a:srgbClr val="DADBF1"/>
          </a:solidFill>
          <a:ln w="7620">
            <a:solidFill>
              <a:srgbClr val="C0C1D7"/>
            </a:solidFill>
            <a:prstDash val="solid"/>
          </a:ln>
        </p:spPr>
      </p:sp>
      <p:sp>
        <p:nvSpPr>
          <p:cNvPr id="12" name="Text 9"/>
          <p:cNvSpPr/>
          <p:nvPr/>
        </p:nvSpPr>
        <p:spPr>
          <a:xfrm>
            <a:off x="7489805" y="2673191"/>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272525"/>
                </a:solidFill>
                <a:latin typeface="Inter Bold" pitchFamily="34" charset="0"/>
                <a:ea typeface="Inter Bold" pitchFamily="34" charset="-122"/>
                <a:cs typeface="Inter Bold" pitchFamily="34" charset="-120"/>
              </a:rPr>
              <a:t>2</a:t>
            </a:r>
            <a:endParaRPr lang="en-US" sz="2250" dirty="0"/>
          </a:p>
        </p:txBody>
      </p:sp>
      <p:sp>
        <p:nvSpPr>
          <p:cNvPr id="13" name="Text 10"/>
          <p:cNvSpPr/>
          <p:nvPr/>
        </p:nvSpPr>
        <p:spPr>
          <a:xfrm>
            <a:off x="8015168" y="2703314"/>
            <a:ext cx="2773918"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Proprietary Technology</a:t>
            </a:r>
            <a:endParaRPr lang="en-US" sz="1850" dirty="0"/>
          </a:p>
        </p:txBody>
      </p:sp>
      <p:sp>
        <p:nvSpPr>
          <p:cNvPr id="14" name="Text 11"/>
          <p:cNvSpPr/>
          <p:nvPr/>
        </p:nvSpPr>
        <p:spPr>
          <a:xfrm>
            <a:off x="8015168" y="3102769"/>
            <a:ext cx="5821442" cy="1711642"/>
          </a:xfrm>
          <a:prstGeom prst="rect">
            <a:avLst/>
          </a:prstGeom>
          <a:noFill/>
          <a:ln/>
        </p:spPr>
        <p:txBody>
          <a:bodyPr wrap="squar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The company owns 47 patents covering core functionality and has 23 additional applications pending. The technology stack represents over $120 million in R&amp;D investment and incorporates machine learning capabilities that improve with scale. This intellectual property portfolio provides both defensive protection and offensive licensing opportunities.</a:t>
            </a:r>
            <a:endParaRPr lang="en-US" sz="1500" dirty="0"/>
          </a:p>
        </p:txBody>
      </p:sp>
      <p:sp>
        <p:nvSpPr>
          <p:cNvPr id="15" name="Shape 12"/>
          <p:cNvSpPr/>
          <p:nvPr/>
        </p:nvSpPr>
        <p:spPr>
          <a:xfrm>
            <a:off x="793790" y="5142071"/>
            <a:ext cx="433745" cy="433745"/>
          </a:xfrm>
          <a:prstGeom prst="roundRect">
            <a:avLst>
              <a:gd name="adj" fmla="val 18669"/>
            </a:avLst>
          </a:prstGeom>
          <a:solidFill>
            <a:srgbClr val="DADBF1"/>
          </a:solidFill>
          <a:ln w="7620">
            <a:solidFill>
              <a:srgbClr val="C0C1D7"/>
            </a:solidFill>
            <a:prstDash val="solid"/>
          </a:ln>
        </p:spPr>
      </p:sp>
      <p:sp>
        <p:nvSpPr>
          <p:cNvPr id="16" name="Text 13"/>
          <p:cNvSpPr/>
          <p:nvPr/>
        </p:nvSpPr>
        <p:spPr>
          <a:xfrm>
            <a:off x="866001" y="5178147"/>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272525"/>
                </a:solidFill>
                <a:latin typeface="Inter Bold" pitchFamily="34" charset="0"/>
                <a:ea typeface="Inter Bold" pitchFamily="34" charset="-122"/>
                <a:cs typeface="Inter Bold" pitchFamily="34" charset="-120"/>
              </a:rPr>
              <a:t>3</a:t>
            </a:r>
            <a:endParaRPr lang="en-US" sz="2250" dirty="0"/>
          </a:p>
        </p:txBody>
      </p:sp>
      <p:sp>
        <p:nvSpPr>
          <p:cNvPr id="17" name="Text 14"/>
          <p:cNvSpPr/>
          <p:nvPr/>
        </p:nvSpPr>
        <p:spPr>
          <a:xfrm>
            <a:off x="1391364" y="5208270"/>
            <a:ext cx="2436257"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Customer Stickiness</a:t>
            </a:r>
            <a:endParaRPr lang="en-US" sz="1850" dirty="0"/>
          </a:p>
        </p:txBody>
      </p:sp>
      <p:sp>
        <p:nvSpPr>
          <p:cNvPr id="18" name="Text 15"/>
          <p:cNvSpPr/>
          <p:nvPr/>
        </p:nvSpPr>
        <p:spPr>
          <a:xfrm>
            <a:off x="1391364" y="5607725"/>
            <a:ext cx="5821442" cy="1711642"/>
          </a:xfrm>
          <a:prstGeom prst="rect">
            <a:avLst/>
          </a:prstGeom>
          <a:noFill/>
          <a:ln/>
        </p:spPr>
        <p:txBody>
          <a:bodyPr wrap="squar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Net revenue retention of 118% demonstrates deep customer integration and expansion. Average customer tenure exceeds seven years, with enterprise clients deeply embedding the platform into mission-critical workflows. Implementation typically requires 4-6 months and significant change management, creating substantial switching costs.</a:t>
            </a:r>
            <a:endParaRPr lang="en-US" sz="1500" dirty="0"/>
          </a:p>
        </p:txBody>
      </p:sp>
      <p:sp>
        <p:nvSpPr>
          <p:cNvPr id="19" name="Shape 16"/>
          <p:cNvSpPr/>
          <p:nvPr/>
        </p:nvSpPr>
        <p:spPr>
          <a:xfrm>
            <a:off x="7417594" y="5142071"/>
            <a:ext cx="433745" cy="433745"/>
          </a:xfrm>
          <a:prstGeom prst="roundRect">
            <a:avLst>
              <a:gd name="adj" fmla="val 18669"/>
            </a:avLst>
          </a:prstGeom>
          <a:solidFill>
            <a:srgbClr val="DADBF1"/>
          </a:solidFill>
          <a:ln w="7620">
            <a:solidFill>
              <a:srgbClr val="C0C1D7"/>
            </a:solidFill>
            <a:prstDash val="solid"/>
          </a:ln>
        </p:spPr>
      </p:sp>
      <p:sp>
        <p:nvSpPr>
          <p:cNvPr id="20" name="Text 17"/>
          <p:cNvSpPr/>
          <p:nvPr/>
        </p:nvSpPr>
        <p:spPr>
          <a:xfrm>
            <a:off x="7489805" y="5178147"/>
            <a:ext cx="289203" cy="361474"/>
          </a:xfrm>
          <a:prstGeom prst="rect">
            <a:avLst/>
          </a:prstGeom>
          <a:noFill/>
          <a:ln/>
        </p:spPr>
        <p:txBody>
          <a:bodyPr wrap="none" lIns="0" tIns="0" rIns="0" bIns="0" rtlCol="0" anchor="t"/>
          <a:lstStyle/>
          <a:p>
            <a:pPr algn="ctr" indent="0" marL="0">
              <a:lnSpc>
                <a:spcPts val="2250"/>
              </a:lnSpc>
              <a:buNone/>
            </a:pPr>
            <a:r>
              <a:rPr lang="en-US" sz="2250" b="1" dirty="0">
                <a:solidFill>
                  <a:srgbClr val="272525"/>
                </a:solidFill>
                <a:latin typeface="Inter Bold" pitchFamily="34" charset="0"/>
                <a:ea typeface="Inter Bold" pitchFamily="34" charset="-122"/>
                <a:cs typeface="Inter Bold" pitchFamily="34" charset="-120"/>
              </a:rPr>
              <a:t>4</a:t>
            </a:r>
            <a:endParaRPr lang="en-US" sz="2250" dirty="0"/>
          </a:p>
        </p:txBody>
      </p:sp>
      <p:sp>
        <p:nvSpPr>
          <p:cNvPr id="21" name="Text 18"/>
          <p:cNvSpPr/>
          <p:nvPr/>
        </p:nvSpPr>
        <p:spPr>
          <a:xfrm>
            <a:off x="8015168" y="5208270"/>
            <a:ext cx="2409944" cy="301228"/>
          </a:xfrm>
          <a:prstGeom prst="rect">
            <a:avLst/>
          </a:prstGeom>
          <a:noFill/>
          <a:ln/>
        </p:spPr>
        <p:txBody>
          <a:bodyPr wrap="none" lIns="0" tIns="0" rIns="0" bIns="0" rtlCol="0" anchor="t"/>
          <a:lstStyle/>
          <a:p>
            <a:pPr algn="l" indent="0" marL="0">
              <a:lnSpc>
                <a:spcPts val="2350"/>
              </a:lnSpc>
              <a:buNone/>
            </a:pPr>
            <a:r>
              <a:rPr lang="en-US" sz="1850" b="1" dirty="0">
                <a:solidFill>
                  <a:srgbClr val="272525"/>
                </a:solidFill>
                <a:latin typeface="Inter Bold" pitchFamily="34" charset="0"/>
                <a:ea typeface="Inter Bold" pitchFamily="34" charset="-122"/>
                <a:cs typeface="Inter Bold" pitchFamily="34" charset="-120"/>
              </a:rPr>
              <a:t>Brand Recognition</a:t>
            </a:r>
            <a:endParaRPr lang="en-US" sz="1850" dirty="0"/>
          </a:p>
        </p:txBody>
      </p:sp>
      <p:sp>
        <p:nvSpPr>
          <p:cNvPr id="22" name="Text 19"/>
          <p:cNvSpPr/>
          <p:nvPr/>
        </p:nvSpPr>
        <p:spPr>
          <a:xfrm>
            <a:off x="8015168" y="5607725"/>
            <a:ext cx="5821442" cy="1996916"/>
          </a:xfrm>
          <a:prstGeom prst="rect">
            <a:avLst/>
          </a:prstGeom>
          <a:noFill/>
          <a:ln/>
        </p:spPr>
        <p:txBody>
          <a:bodyPr wrap="square" lIns="0" tIns="0" rIns="0" bIns="0" rtlCol="0" anchor="t"/>
          <a:lstStyle/>
          <a:p>
            <a:pPr algn="l" indent="0" marL="0">
              <a:lnSpc>
                <a:spcPts val="2200"/>
              </a:lnSpc>
              <a:buNone/>
            </a:pPr>
            <a:r>
              <a:rPr lang="en-US" sz="1500" dirty="0">
                <a:solidFill>
                  <a:srgbClr val="272525"/>
                </a:solidFill>
                <a:latin typeface="Inter" pitchFamily="34" charset="0"/>
                <a:ea typeface="Inter" pitchFamily="34" charset="-122"/>
                <a:cs typeface="Inter" pitchFamily="34" charset="-120"/>
              </a:rPr>
              <a:t>The company ranks #1 in unaided brand awareness among target buyers and maintains Net Promoter Scores above 70. Brand strength translates directly to sales efficiency, with customer acquisition costs 40% lower than the peer group average. This brand equity has been built over 15+ years and represents an intangible asset that competitors cannot easily replicate.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6527" y="632936"/>
            <a:ext cx="8093035" cy="631984"/>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Competitive Landscape Analysis</a:t>
            </a:r>
            <a:endParaRPr lang="en-US" sz="3950" dirty="0"/>
          </a:p>
        </p:txBody>
      </p:sp>
      <p:sp>
        <p:nvSpPr>
          <p:cNvPr id="3" name="Text 1"/>
          <p:cNvSpPr/>
          <p:nvPr/>
        </p:nvSpPr>
        <p:spPr>
          <a:xfrm>
            <a:off x="786527" y="1715691"/>
            <a:ext cx="3174444" cy="316111"/>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Market Position Overview</a:t>
            </a:r>
            <a:endParaRPr lang="en-US" sz="1950" dirty="0"/>
          </a:p>
        </p:txBody>
      </p:sp>
      <p:sp>
        <p:nvSpPr>
          <p:cNvPr id="4" name="Text 2"/>
          <p:cNvSpPr/>
          <p:nvPr/>
        </p:nvSpPr>
        <p:spPr>
          <a:xfrm>
            <a:off x="786527" y="2212062"/>
            <a:ext cx="6281976" cy="1530548"/>
          </a:xfrm>
          <a:prstGeom prst="rect">
            <a:avLst/>
          </a:prstGeom>
          <a:noFill/>
          <a:ln/>
        </p:spPr>
        <p:txBody>
          <a:bodyPr wrap="square" lIns="0" tIns="0" rIns="0" bIns="0" rtlCol="0" anchor="t"/>
          <a:lstStyle/>
          <a:p>
            <a:pPr algn="l" indent="0" marL="0">
              <a:lnSpc>
                <a:spcPts val="2400"/>
              </a:lnSpc>
              <a:buNone/>
            </a:pPr>
            <a:r>
              <a:rPr lang="en-US" sz="1550" dirty="0">
                <a:solidFill>
                  <a:srgbClr val="272525"/>
                </a:solidFill>
                <a:latin typeface="Inter" pitchFamily="34" charset="0"/>
                <a:ea typeface="Inter" pitchFamily="34" charset="-122"/>
                <a:cs typeface="Inter" pitchFamily="34" charset="-120"/>
              </a:rPr>
              <a:t>The competitive landscape is characterized by a clear leader (the target company), two credible but smaller competitors, and a fragmented tail of regional and specialized players. The target's scale advantages are accelerating, with the gap between #1 and #2 widening over the past three years.</a:t>
            </a:r>
            <a:endParaRPr lang="en-US" sz="1550" dirty="0"/>
          </a:p>
        </p:txBody>
      </p:sp>
      <p:sp>
        <p:nvSpPr>
          <p:cNvPr id="5" name="Text 3"/>
          <p:cNvSpPr/>
          <p:nvPr/>
        </p:nvSpPr>
        <p:spPr>
          <a:xfrm>
            <a:off x="786527" y="3904893"/>
            <a:ext cx="6281976" cy="1836658"/>
          </a:xfrm>
          <a:prstGeom prst="rect">
            <a:avLst/>
          </a:prstGeom>
          <a:noFill/>
          <a:ln/>
        </p:spPr>
        <p:txBody>
          <a:bodyPr wrap="square" lIns="0" tIns="0" rIns="0" bIns="0" rtlCol="0" anchor="t"/>
          <a:lstStyle/>
          <a:p>
            <a:pPr algn="l" indent="0" marL="0">
              <a:lnSpc>
                <a:spcPts val="2400"/>
              </a:lnSpc>
              <a:buNone/>
            </a:pPr>
            <a:r>
              <a:rPr lang="en-US" sz="1550" b="1" dirty="0">
                <a:solidFill>
                  <a:srgbClr val="272525"/>
                </a:solidFill>
                <a:latin typeface="Inter" pitchFamily="34" charset="0"/>
                <a:ea typeface="Inter" pitchFamily="34" charset="-122"/>
                <a:cs typeface="Inter" pitchFamily="34" charset="-120"/>
              </a:rPr>
              <a:t>Competitive Dynamics:</a:t>
            </a:r>
            <a:pPr algn="l" indent="0" marL="0">
              <a:lnSpc>
                <a:spcPts val="2400"/>
              </a:lnSpc>
              <a:buNone/>
            </a:pPr>
            <a:r>
              <a:rPr lang="en-US" sz="1550" dirty="0">
                <a:solidFill>
                  <a:srgbClr val="272525"/>
                </a:solidFill>
                <a:latin typeface="Inter" pitchFamily="34" charset="0"/>
                <a:ea typeface="Inter" pitchFamily="34" charset="-122"/>
                <a:cs typeface="Inter" pitchFamily="34" charset="-120"/>
              </a:rPr>
              <a:t> While competition exists, no single player has been able to match the target's combination of breadth, depth, and scale. Recent market entrants have struggled to gain traction, with three venture-backed startups failing to achieve product-market fit and subsequently pivoting or shutting down.</a:t>
            </a:r>
            <a:endParaRPr lang="en-US" sz="1550" dirty="0"/>
          </a:p>
        </p:txBody>
      </p:sp>
      <p:sp>
        <p:nvSpPr>
          <p:cNvPr id="6" name="Text 4"/>
          <p:cNvSpPr/>
          <p:nvPr/>
        </p:nvSpPr>
        <p:spPr>
          <a:xfrm>
            <a:off x="786527" y="5903833"/>
            <a:ext cx="6281976" cy="1530548"/>
          </a:xfrm>
          <a:prstGeom prst="rect">
            <a:avLst/>
          </a:prstGeom>
          <a:noFill/>
          <a:ln/>
        </p:spPr>
        <p:txBody>
          <a:bodyPr wrap="square" lIns="0" tIns="0" rIns="0" bIns="0" rtlCol="0" anchor="t"/>
          <a:lstStyle/>
          <a:p>
            <a:pPr algn="l" indent="0" marL="0">
              <a:lnSpc>
                <a:spcPts val="2400"/>
              </a:lnSpc>
              <a:buNone/>
            </a:pPr>
            <a:r>
              <a:rPr lang="en-US" sz="1550" b="1" dirty="0">
                <a:solidFill>
                  <a:srgbClr val="272525"/>
                </a:solidFill>
                <a:latin typeface="Inter" pitchFamily="34" charset="0"/>
                <a:ea typeface="Inter" pitchFamily="34" charset="-122"/>
                <a:cs typeface="Inter" pitchFamily="34" charset="-120"/>
              </a:rPr>
              <a:t>Differentiation:</a:t>
            </a:r>
            <a:pPr algn="l" indent="0" marL="0">
              <a:lnSpc>
                <a:spcPts val="2400"/>
              </a:lnSpc>
              <a:buNone/>
            </a:pPr>
            <a:r>
              <a:rPr lang="en-US" sz="1550" dirty="0">
                <a:solidFill>
                  <a:srgbClr val="272525"/>
                </a:solidFill>
                <a:latin typeface="Inter" pitchFamily="34" charset="0"/>
                <a:ea typeface="Inter" pitchFamily="34" charset="-122"/>
                <a:cs typeface="Inter" pitchFamily="34" charset="-120"/>
              </a:rPr>
              <a:t> The target differentiates through superior technology, comprehensive product suite, and established customer relationships. Customer win/loss analysis shows the company wins on technical capabilities and loses primarily on price in small deal scenarios.</a:t>
            </a:r>
            <a:endParaRPr lang="en-US" sz="1550" dirty="0"/>
          </a:p>
        </p:txBody>
      </p:sp>
      <p:pic>
        <p:nvPicPr>
          <p:cNvPr id="7" name="Image 0" descr="preencoded.png">    </p:cNvPr>
          <p:cNvPicPr>
            <a:picLocks noChangeAspect="1"/>
          </p:cNvPicPr>
          <p:nvPr/>
        </p:nvPicPr>
        <p:blipFill>
          <a:blip r:embed="rId1"/>
          <a:stretch>
            <a:fillRect/>
          </a:stretch>
        </p:blipFill>
        <p:spPr>
          <a:xfrm>
            <a:off x="7569517" y="1738313"/>
            <a:ext cx="5653683" cy="2376249"/>
          </a:xfrm>
          <a:prstGeom prst="rect">
            <a:avLst/>
          </a:prstGeom>
        </p:spPr>
      </p:pic>
      <p:sp>
        <p:nvSpPr>
          <p:cNvPr id="8" name="Shape 5"/>
          <p:cNvSpPr/>
          <p:nvPr/>
        </p:nvSpPr>
        <p:spPr>
          <a:xfrm>
            <a:off x="7569517" y="4145042"/>
            <a:ext cx="202168" cy="202168"/>
          </a:xfrm>
          <a:prstGeom prst="roundRect">
            <a:avLst>
              <a:gd name="adj" fmla="val 9046"/>
            </a:avLst>
          </a:prstGeom>
          <a:solidFill>
            <a:srgbClr val="151738"/>
          </a:solidFill>
          <a:ln/>
        </p:spPr>
      </p:sp>
      <p:sp>
        <p:nvSpPr>
          <p:cNvPr id="9" name="Text 6"/>
          <p:cNvSpPr/>
          <p:nvPr/>
        </p:nvSpPr>
        <p:spPr>
          <a:xfrm>
            <a:off x="7832646" y="4145042"/>
            <a:ext cx="1519833" cy="404574"/>
          </a:xfrm>
          <a:prstGeom prst="rect">
            <a:avLst/>
          </a:prstGeom>
          <a:noFill/>
          <a:ln/>
        </p:spPr>
        <p:txBody>
          <a:bodyPr wrap="square" lIns="0" tIns="0" rIns="0" bIns="0" rtlCol="0" anchor="t"/>
          <a:lstStyle/>
          <a:p>
            <a:pPr algn="l" indent="0" marL="0">
              <a:lnSpc>
                <a:spcPts val="1550"/>
              </a:lnSpc>
              <a:buNone/>
            </a:pPr>
            <a:r>
              <a:rPr lang="en-US" sz="1550" dirty="0">
                <a:solidFill>
                  <a:srgbClr val="272525"/>
                </a:solidFill>
                <a:latin typeface="Inter" pitchFamily="34" charset="0"/>
                <a:ea typeface="Inter" pitchFamily="34" charset="-122"/>
                <a:cs typeface="Inter" pitchFamily="34" charset="-120"/>
              </a:rPr>
              <a:t>Target Company</a:t>
            </a:r>
            <a:endParaRPr lang="en-US" sz="1550" dirty="0"/>
          </a:p>
        </p:txBody>
      </p:sp>
      <p:sp>
        <p:nvSpPr>
          <p:cNvPr id="10" name="Shape 7"/>
          <p:cNvSpPr/>
          <p:nvPr/>
        </p:nvSpPr>
        <p:spPr>
          <a:xfrm>
            <a:off x="9504878" y="4145042"/>
            <a:ext cx="202168" cy="202168"/>
          </a:xfrm>
          <a:prstGeom prst="roundRect">
            <a:avLst>
              <a:gd name="adj" fmla="val 9046"/>
            </a:avLst>
          </a:prstGeom>
          <a:solidFill>
            <a:srgbClr val="292D6F"/>
          </a:solidFill>
          <a:ln/>
        </p:spPr>
      </p:sp>
      <p:sp>
        <p:nvSpPr>
          <p:cNvPr id="11" name="Text 8"/>
          <p:cNvSpPr/>
          <p:nvPr/>
        </p:nvSpPr>
        <p:spPr>
          <a:xfrm>
            <a:off x="9768007" y="4145042"/>
            <a:ext cx="1260634" cy="202287"/>
          </a:xfrm>
          <a:prstGeom prst="rect">
            <a:avLst/>
          </a:prstGeom>
          <a:noFill/>
          <a:ln/>
        </p:spPr>
        <p:txBody>
          <a:bodyPr wrap="none" lIns="0" tIns="0" rIns="0" bIns="0" rtlCol="0" anchor="t"/>
          <a:lstStyle/>
          <a:p>
            <a:pPr algn="l" indent="0" marL="0">
              <a:lnSpc>
                <a:spcPts val="1550"/>
              </a:lnSpc>
              <a:buNone/>
            </a:pPr>
            <a:r>
              <a:rPr lang="en-US" sz="1550" dirty="0">
                <a:solidFill>
                  <a:srgbClr val="272525"/>
                </a:solidFill>
                <a:latin typeface="Inter" pitchFamily="34" charset="0"/>
                <a:ea typeface="Inter" pitchFamily="34" charset="-122"/>
                <a:cs typeface="Inter" pitchFamily="34" charset="-120"/>
              </a:rPr>
              <a:t>Competitor A</a:t>
            </a:r>
            <a:endParaRPr lang="en-US" sz="1550" dirty="0"/>
          </a:p>
        </p:txBody>
      </p:sp>
      <p:sp>
        <p:nvSpPr>
          <p:cNvPr id="12" name="Shape 9"/>
          <p:cNvSpPr/>
          <p:nvPr/>
        </p:nvSpPr>
        <p:spPr>
          <a:xfrm>
            <a:off x="11440239" y="4145042"/>
            <a:ext cx="202168" cy="202168"/>
          </a:xfrm>
          <a:prstGeom prst="roundRect">
            <a:avLst>
              <a:gd name="adj" fmla="val 9046"/>
            </a:avLst>
          </a:prstGeom>
          <a:solidFill>
            <a:srgbClr val="3D44A6"/>
          </a:solidFill>
          <a:ln/>
        </p:spPr>
      </p:sp>
      <p:sp>
        <p:nvSpPr>
          <p:cNvPr id="13" name="Text 10"/>
          <p:cNvSpPr/>
          <p:nvPr/>
        </p:nvSpPr>
        <p:spPr>
          <a:xfrm>
            <a:off x="11703368" y="4145042"/>
            <a:ext cx="1253490" cy="202287"/>
          </a:xfrm>
          <a:prstGeom prst="rect">
            <a:avLst/>
          </a:prstGeom>
          <a:noFill/>
          <a:ln/>
        </p:spPr>
        <p:txBody>
          <a:bodyPr wrap="none" lIns="0" tIns="0" rIns="0" bIns="0" rtlCol="0" anchor="t"/>
          <a:lstStyle/>
          <a:p>
            <a:pPr algn="l" indent="0" marL="0">
              <a:lnSpc>
                <a:spcPts val="1550"/>
              </a:lnSpc>
              <a:buNone/>
            </a:pPr>
            <a:r>
              <a:rPr lang="en-US" sz="1550" dirty="0">
                <a:solidFill>
                  <a:srgbClr val="272525"/>
                </a:solidFill>
                <a:latin typeface="Inter" pitchFamily="34" charset="0"/>
                <a:ea typeface="Inter" pitchFamily="34" charset="-122"/>
                <a:cs typeface="Inter" pitchFamily="34" charset="-120"/>
              </a:rPr>
              <a:t>Competitor B</a:t>
            </a:r>
            <a:endParaRPr lang="en-US" sz="1550" dirty="0"/>
          </a:p>
        </p:txBody>
      </p:sp>
      <p:sp>
        <p:nvSpPr>
          <p:cNvPr id="14" name="Shape 11"/>
          <p:cNvSpPr/>
          <p:nvPr/>
        </p:nvSpPr>
        <p:spPr>
          <a:xfrm>
            <a:off x="7569517" y="4702016"/>
            <a:ext cx="202168" cy="202168"/>
          </a:xfrm>
          <a:prstGeom prst="roundRect">
            <a:avLst>
              <a:gd name="adj" fmla="val 9046"/>
            </a:avLst>
          </a:prstGeom>
          <a:solidFill>
            <a:srgbClr val="686DC7"/>
          </a:solidFill>
          <a:ln/>
        </p:spPr>
      </p:sp>
      <p:sp>
        <p:nvSpPr>
          <p:cNvPr id="15" name="Text 12"/>
          <p:cNvSpPr/>
          <p:nvPr/>
        </p:nvSpPr>
        <p:spPr>
          <a:xfrm>
            <a:off x="7832646" y="4702016"/>
            <a:ext cx="1268849" cy="202287"/>
          </a:xfrm>
          <a:prstGeom prst="rect">
            <a:avLst/>
          </a:prstGeom>
          <a:noFill/>
          <a:ln/>
        </p:spPr>
        <p:txBody>
          <a:bodyPr wrap="none" lIns="0" tIns="0" rIns="0" bIns="0" rtlCol="0" anchor="t"/>
          <a:lstStyle/>
          <a:p>
            <a:pPr algn="l" indent="0" marL="0">
              <a:lnSpc>
                <a:spcPts val="1550"/>
              </a:lnSpc>
              <a:buNone/>
            </a:pPr>
            <a:r>
              <a:rPr lang="en-US" sz="1550" dirty="0">
                <a:solidFill>
                  <a:srgbClr val="272525"/>
                </a:solidFill>
                <a:latin typeface="Inter" pitchFamily="34" charset="0"/>
                <a:ea typeface="Inter" pitchFamily="34" charset="-122"/>
                <a:cs typeface="Inter" pitchFamily="34" charset="-120"/>
              </a:rPr>
              <a:t>Competitor C</a:t>
            </a:r>
            <a:endParaRPr lang="en-US" sz="1550" dirty="0"/>
          </a:p>
        </p:txBody>
      </p:sp>
      <p:sp>
        <p:nvSpPr>
          <p:cNvPr id="16" name="Shape 13"/>
          <p:cNvSpPr/>
          <p:nvPr/>
        </p:nvSpPr>
        <p:spPr>
          <a:xfrm>
            <a:off x="9504878" y="4702016"/>
            <a:ext cx="202168" cy="202168"/>
          </a:xfrm>
          <a:prstGeom prst="roundRect">
            <a:avLst>
              <a:gd name="adj" fmla="val 9046"/>
            </a:avLst>
          </a:prstGeom>
          <a:solidFill>
            <a:srgbClr val="9FA3DC"/>
          </a:solidFill>
          <a:ln/>
        </p:spPr>
      </p:sp>
      <p:sp>
        <p:nvSpPr>
          <p:cNvPr id="17" name="Text 14"/>
          <p:cNvSpPr/>
          <p:nvPr/>
        </p:nvSpPr>
        <p:spPr>
          <a:xfrm>
            <a:off x="9768007" y="4702016"/>
            <a:ext cx="1290161" cy="202287"/>
          </a:xfrm>
          <a:prstGeom prst="rect">
            <a:avLst/>
          </a:prstGeom>
          <a:noFill/>
          <a:ln/>
        </p:spPr>
        <p:txBody>
          <a:bodyPr wrap="none" lIns="0" tIns="0" rIns="0" bIns="0" rtlCol="0" anchor="t"/>
          <a:lstStyle/>
          <a:p>
            <a:pPr algn="l" indent="0" marL="0">
              <a:lnSpc>
                <a:spcPts val="1550"/>
              </a:lnSpc>
              <a:buNone/>
            </a:pPr>
            <a:r>
              <a:rPr lang="en-US" sz="1550" dirty="0">
                <a:solidFill>
                  <a:srgbClr val="272525"/>
                </a:solidFill>
                <a:latin typeface="Inter" pitchFamily="34" charset="0"/>
                <a:ea typeface="Inter" pitchFamily="34" charset="-122"/>
                <a:cs typeface="Inter" pitchFamily="34" charset="-120"/>
              </a:rPr>
              <a:t>Other Players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825103"/>
            <a:ext cx="2406848" cy="385882"/>
          </a:xfrm>
          <a:prstGeom prst="roundRect">
            <a:avLst>
              <a:gd name="adj" fmla="val 17776"/>
            </a:avLst>
          </a:prstGeom>
          <a:noFill/>
          <a:ln w="7620">
            <a:solidFill>
              <a:srgbClr val="4950BC"/>
            </a:solidFill>
            <a:prstDash val="solid"/>
          </a:ln>
        </p:spPr>
      </p:sp>
      <p:sp>
        <p:nvSpPr>
          <p:cNvPr id="3" name="Text 1"/>
          <p:cNvSpPr/>
          <p:nvPr/>
        </p:nvSpPr>
        <p:spPr>
          <a:xfrm>
            <a:off x="923806" y="893921"/>
            <a:ext cx="2146816" cy="248245"/>
          </a:xfrm>
          <a:prstGeom prst="rect">
            <a:avLst/>
          </a:prstGeom>
          <a:noFill/>
          <a:ln/>
        </p:spPr>
        <p:txBody>
          <a:bodyPr wrap="none" lIns="0" tIns="0" rIns="0" bIns="0" rtlCol="0" anchor="t"/>
          <a:lstStyle/>
          <a:p>
            <a:pPr algn="l" indent="0" marL="0">
              <a:lnSpc>
                <a:spcPts val="1950"/>
              </a:lnSpc>
              <a:buNone/>
            </a:pPr>
            <a:r>
              <a:rPr lang="en-US" sz="1250" dirty="0">
                <a:solidFill>
                  <a:srgbClr val="4950BC"/>
                </a:solidFill>
                <a:latin typeface="Inter" pitchFamily="34" charset="0"/>
                <a:ea typeface="Inter" pitchFamily="34" charset="-122"/>
                <a:cs typeface="Inter" pitchFamily="34" charset="-120"/>
              </a:rPr>
              <a:t>FINANCIAL PERFORMANCE</a:t>
            </a:r>
            <a:endParaRPr lang="en-US" sz="1250" dirty="0"/>
          </a:p>
        </p:txBody>
      </p:sp>
      <p:sp>
        <p:nvSpPr>
          <p:cNvPr id="4" name="Text 2"/>
          <p:cNvSpPr/>
          <p:nvPr/>
        </p:nvSpPr>
        <p:spPr>
          <a:xfrm>
            <a:off x="793790" y="1284446"/>
            <a:ext cx="9911596"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Strong Historical Financial Performance</a:t>
            </a:r>
            <a:endParaRPr lang="en-US" sz="4000" dirty="0"/>
          </a:p>
        </p:txBody>
      </p:sp>
      <p:pic>
        <p:nvPicPr>
          <p:cNvPr id="5" name="Image 0" descr="preencoded.png">    </p:cNvPr>
          <p:cNvPicPr>
            <a:picLocks noChangeAspect="1"/>
          </p:cNvPicPr>
          <p:nvPr/>
        </p:nvPicPr>
        <p:blipFill>
          <a:blip r:embed="rId1"/>
          <a:stretch>
            <a:fillRect/>
          </a:stretch>
        </p:blipFill>
        <p:spPr>
          <a:xfrm>
            <a:off x="793790" y="2404586"/>
            <a:ext cx="6863715" cy="3231118"/>
          </a:xfrm>
          <a:prstGeom prst="rect">
            <a:avLst/>
          </a:prstGeom>
        </p:spPr>
      </p:pic>
      <p:sp>
        <p:nvSpPr>
          <p:cNvPr id="6" name="Shape 3"/>
          <p:cNvSpPr/>
          <p:nvPr/>
        </p:nvSpPr>
        <p:spPr>
          <a:xfrm>
            <a:off x="3051096" y="5635704"/>
            <a:ext cx="204073" cy="204073"/>
          </a:xfrm>
          <a:prstGeom prst="roundRect">
            <a:avLst>
              <a:gd name="adj" fmla="val 8961"/>
            </a:avLst>
          </a:prstGeom>
          <a:solidFill>
            <a:srgbClr val="151738"/>
          </a:solidFill>
          <a:ln/>
        </p:spPr>
      </p:sp>
      <p:sp>
        <p:nvSpPr>
          <p:cNvPr id="7" name="Text 4"/>
          <p:cNvSpPr/>
          <p:nvPr/>
        </p:nvSpPr>
        <p:spPr>
          <a:xfrm>
            <a:off x="3316129" y="5635704"/>
            <a:ext cx="833318" cy="204192"/>
          </a:xfrm>
          <a:prstGeom prst="rect">
            <a:avLst/>
          </a:prstGeom>
          <a:noFill/>
          <a:ln/>
        </p:spPr>
        <p:txBody>
          <a:bodyPr wrap="none" lIns="0" tIns="0" rIns="0" bIns="0" rtlCol="0" anchor="t"/>
          <a:lstStyle/>
          <a:p>
            <a:pPr algn="l" indent="0" marL="0">
              <a:lnSpc>
                <a:spcPts val="1600"/>
              </a:lnSpc>
              <a:buNone/>
            </a:pPr>
            <a:r>
              <a:rPr lang="en-US" sz="1600" dirty="0">
                <a:solidFill>
                  <a:srgbClr val="272525"/>
                </a:solidFill>
                <a:latin typeface="Inter" pitchFamily="34" charset="0"/>
                <a:ea typeface="Inter" pitchFamily="34" charset="-122"/>
                <a:cs typeface="Inter" pitchFamily="34" charset="-120"/>
              </a:rPr>
              <a:t>Revenue</a:t>
            </a:r>
            <a:endParaRPr lang="en-US" sz="1600" dirty="0"/>
          </a:p>
        </p:txBody>
      </p:sp>
      <p:sp>
        <p:nvSpPr>
          <p:cNvPr id="8" name="Shape 5"/>
          <p:cNvSpPr/>
          <p:nvPr/>
        </p:nvSpPr>
        <p:spPr>
          <a:xfrm>
            <a:off x="4301847" y="5635704"/>
            <a:ext cx="204073" cy="204073"/>
          </a:xfrm>
          <a:prstGeom prst="roundRect">
            <a:avLst>
              <a:gd name="adj" fmla="val 8961"/>
            </a:avLst>
          </a:prstGeom>
          <a:solidFill>
            <a:srgbClr val="393F9B"/>
          </a:solidFill>
          <a:ln/>
        </p:spPr>
      </p:sp>
      <p:sp>
        <p:nvSpPr>
          <p:cNvPr id="9" name="Text 6"/>
          <p:cNvSpPr/>
          <p:nvPr/>
        </p:nvSpPr>
        <p:spPr>
          <a:xfrm>
            <a:off x="4566880" y="5635704"/>
            <a:ext cx="723900" cy="204192"/>
          </a:xfrm>
          <a:prstGeom prst="rect">
            <a:avLst/>
          </a:prstGeom>
          <a:noFill/>
          <a:ln/>
        </p:spPr>
        <p:txBody>
          <a:bodyPr wrap="none" lIns="0" tIns="0" rIns="0" bIns="0" rtlCol="0" anchor="t"/>
          <a:lstStyle/>
          <a:p>
            <a:pPr algn="l" indent="0" marL="0">
              <a:lnSpc>
                <a:spcPts val="1600"/>
              </a:lnSpc>
              <a:buNone/>
            </a:pPr>
            <a:r>
              <a:rPr lang="en-US" sz="1600" dirty="0">
                <a:solidFill>
                  <a:srgbClr val="272525"/>
                </a:solidFill>
                <a:latin typeface="Inter" pitchFamily="34" charset="0"/>
                <a:ea typeface="Inter" pitchFamily="34" charset="-122"/>
                <a:cs typeface="Inter" pitchFamily="34" charset="-120"/>
              </a:rPr>
              <a:t>EBITDA</a:t>
            </a:r>
            <a:endParaRPr lang="en-US" sz="1600" dirty="0"/>
          </a:p>
        </p:txBody>
      </p:sp>
      <p:sp>
        <p:nvSpPr>
          <p:cNvPr id="10" name="Text 7"/>
          <p:cNvSpPr/>
          <p:nvPr/>
        </p:nvSpPr>
        <p:spPr>
          <a:xfrm>
            <a:off x="8925758" y="2381607"/>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Financial Highlights</a:t>
            </a:r>
            <a:endParaRPr lang="en-US" sz="2000" dirty="0"/>
          </a:p>
        </p:txBody>
      </p:sp>
      <p:sp>
        <p:nvSpPr>
          <p:cNvPr id="11" name="Text 8"/>
          <p:cNvSpPr/>
          <p:nvPr/>
        </p:nvSpPr>
        <p:spPr>
          <a:xfrm>
            <a:off x="8925758" y="2884170"/>
            <a:ext cx="4918353" cy="930831"/>
          </a:xfrm>
          <a:prstGeom prst="rect">
            <a:avLst/>
          </a:prstGeom>
          <a:noFill/>
          <a:ln/>
        </p:spPr>
        <p:txBody>
          <a:bodyPr wrap="square" lIns="0" tIns="0" rIns="0" bIns="0" rtlCol="0" anchor="t"/>
          <a:lstStyle/>
          <a:p>
            <a:pPr algn="l" indent="0" marL="0">
              <a:lnSpc>
                <a:spcPts val="2400"/>
              </a:lnSpc>
              <a:buNone/>
            </a:pPr>
            <a:r>
              <a:rPr lang="en-US" sz="1600" dirty="0">
                <a:solidFill>
                  <a:srgbClr val="272525"/>
                </a:solidFill>
                <a:latin typeface="Inter" pitchFamily="34" charset="0"/>
                <a:ea typeface="Inter" pitchFamily="34" charset="-122"/>
                <a:cs typeface="Inter" pitchFamily="34" charset="-120"/>
              </a:rPr>
              <a:t>The company has delivered exceptional growth with consistent margin expansion, demonstrating the quality and scalability of the business model.</a:t>
            </a:r>
            <a:endParaRPr lang="en-US" sz="1600" dirty="0"/>
          </a:p>
        </p:txBody>
      </p:sp>
      <p:sp>
        <p:nvSpPr>
          <p:cNvPr id="12" name="Text 9"/>
          <p:cNvSpPr/>
          <p:nvPr/>
        </p:nvSpPr>
        <p:spPr>
          <a:xfrm>
            <a:off x="8925758" y="3980259"/>
            <a:ext cx="4918353" cy="3103009"/>
          </a:xfrm>
          <a:prstGeom prst="rect">
            <a:avLst/>
          </a:prstGeom>
          <a:noFill/>
          <a:ln/>
        </p:spPr>
        <p:txBody>
          <a:bodyPr wrap="square" lIns="0" tIns="0" rIns="0" bIns="0" rtlCol="0" anchor="t"/>
          <a:lstStyle/>
          <a:p>
            <a:pPr algn="l" marL="342900" indent="-342900">
              <a:lnSpc>
                <a:spcPts val="2400"/>
              </a:lnSpc>
              <a:buSzPct val="100000"/>
              <a:buChar char="•"/>
            </a:pPr>
            <a:r>
              <a:rPr lang="en-US" sz="1600" dirty="0">
                <a:solidFill>
                  <a:srgbClr val="272525"/>
                </a:solidFill>
                <a:latin typeface="Inter" pitchFamily="34" charset="0"/>
                <a:ea typeface="Inter" pitchFamily="34" charset="-122"/>
                <a:cs typeface="Inter" pitchFamily="34" charset="-120"/>
              </a:rPr>
              <a:t>Revenue CAGR of 19% from 2020-2024E, accelerating in recent years</a:t>
            </a:r>
            <a:endParaRPr lang="en-US" sz="1600" dirty="0"/>
          </a:p>
          <a:p>
            <a:pPr algn="l" marL="342900" indent="-342900">
              <a:lnSpc>
                <a:spcPts val="2400"/>
              </a:lnSpc>
              <a:buSzPct val="100000"/>
              <a:buChar char="•"/>
            </a:pPr>
            <a:r>
              <a:rPr lang="en-US" sz="1600" dirty="0">
                <a:solidFill>
                  <a:srgbClr val="272525"/>
                </a:solidFill>
                <a:latin typeface="Inter" pitchFamily="34" charset="0"/>
                <a:ea typeface="Inter" pitchFamily="34" charset="-122"/>
                <a:cs typeface="Inter" pitchFamily="34" charset="-120"/>
              </a:rPr>
              <a:t>EBITDA margin expansion of 450 basis points over the period</a:t>
            </a:r>
            <a:endParaRPr lang="en-US" sz="1600" dirty="0"/>
          </a:p>
          <a:p>
            <a:pPr algn="l" marL="342900" indent="-342900">
              <a:lnSpc>
                <a:spcPts val="2400"/>
              </a:lnSpc>
              <a:buSzPct val="100000"/>
              <a:buChar char="•"/>
            </a:pPr>
            <a:r>
              <a:rPr lang="en-US" sz="1600" dirty="0">
                <a:solidFill>
                  <a:srgbClr val="272525"/>
                </a:solidFill>
                <a:latin typeface="Inter" pitchFamily="34" charset="0"/>
                <a:ea typeface="Inter" pitchFamily="34" charset="-122"/>
                <a:cs typeface="Inter" pitchFamily="34" charset="-120"/>
              </a:rPr>
              <a:t>Strong cash generation with conversion rates above 85%</a:t>
            </a:r>
            <a:endParaRPr lang="en-US" sz="1600" dirty="0"/>
          </a:p>
          <a:p>
            <a:pPr algn="l" marL="342900" indent="-342900">
              <a:lnSpc>
                <a:spcPts val="2400"/>
              </a:lnSpc>
              <a:buSzPct val="100000"/>
              <a:buChar char="•"/>
            </a:pPr>
            <a:r>
              <a:rPr lang="en-US" sz="1600" dirty="0">
                <a:solidFill>
                  <a:srgbClr val="272525"/>
                </a:solidFill>
                <a:latin typeface="Inter" pitchFamily="34" charset="0"/>
                <a:ea typeface="Inter" pitchFamily="34" charset="-122"/>
                <a:cs typeface="Inter" pitchFamily="34" charset="-120"/>
              </a:rPr>
              <a:t>Minimal customer concentration with top 10 clients representing only 18% of revenue</a:t>
            </a:r>
            <a:endParaRPr lang="en-US" sz="1600" dirty="0"/>
          </a:p>
          <a:p>
            <a:pPr algn="l" marL="342900" indent="-342900">
              <a:lnSpc>
                <a:spcPts val="2400"/>
              </a:lnSpc>
              <a:buSzPct val="100000"/>
              <a:buChar char="•"/>
            </a:pPr>
            <a:r>
              <a:rPr lang="en-US" sz="1600" dirty="0">
                <a:solidFill>
                  <a:srgbClr val="272525"/>
                </a:solidFill>
                <a:latin typeface="Inter" pitchFamily="34" charset="0"/>
                <a:ea typeface="Inter" pitchFamily="34" charset="-122"/>
                <a:cs typeface="Inter" pitchFamily="34" charset="-120"/>
              </a:rPr>
              <a:t>Recurring revenue comprising 78% of total revenue, providing visibility</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763429"/>
            <a:ext cx="9413915"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Financial Projections and Returns Analysis</a:t>
            </a:r>
            <a:endParaRPr lang="en-US" sz="3550" dirty="0"/>
          </a:p>
        </p:txBody>
      </p:sp>
      <p:sp>
        <p:nvSpPr>
          <p:cNvPr id="3" name="Text 1"/>
          <p:cNvSpPr/>
          <p:nvPr/>
        </p:nvSpPr>
        <p:spPr>
          <a:xfrm>
            <a:off x="793790" y="1620679"/>
            <a:ext cx="13042821" cy="522446"/>
          </a:xfrm>
          <a:prstGeom prst="rect">
            <a:avLst/>
          </a:prstGeom>
          <a:noFill/>
          <a:ln/>
        </p:spPr>
        <p:txBody>
          <a:bodyPr wrap="square" lIns="0" tIns="0" rIns="0" bIns="0" rtlCol="0" anchor="t"/>
          <a:lstStyle/>
          <a:p>
            <a:pPr algn="l" indent="0" marL="0">
              <a:lnSpc>
                <a:spcPts val="2050"/>
              </a:lnSpc>
              <a:buNone/>
            </a:pPr>
            <a:r>
              <a:rPr lang="en-US" sz="1400" dirty="0">
                <a:solidFill>
                  <a:srgbClr val="272525"/>
                </a:solidFill>
                <a:latin typeface="Inter" pitchFamily="34" charset="0"/>
                <a:ea typeface="Inter" pitchFamily="34" charset="-122"/>
                <a:cs typeface="Inter" pitchFamily="34" charset="-120"/>
              </a:rPr>
              <a:t>Our five-year financial model incorporates conservative assumptions while capturing significant value creation opportunities. The projections reflect realistic market growth, operational improvements, and strategic initiatives already underway.</a:t>
            </a:r>
            <a:endParaRPr lang="en-US" sz="1400" dirty="0"/>
          </a:p>
        </p:txBody>
      </p:sp>
      <p:sp>
        <p:nvSpPr>
          <p:cNvPr id="4" name="Text 2"/>
          <p:cNvSpPr/>
          <p:nvPr/>
        </p:nvSpPr>
        <p:spPr>
          <a:xfrm>
            <a:off x="793790" y="2451497"/>
            <a:ext cx="2268260"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Revenue Build-Up</a:t>
            </a:r>
            <a:endParaRPr lang="en-US" sz="1750" dirty="0"/>
          </a:p>
        </p:txBody>
      </p:sp>
      <p:sp>
        <p:nvSpPr>
          <p:cNvPr id="5" name="Text 3"/>
          <p:cNvSpPr/>
          <p:nvPr/>
        </p:nvSpPr>
        <p:spPr>
          <a:xfrm>
            <a:off x="793790" y="2880122"/>
            <a:ext cx="6300073" cy="2613058"/>
          </a:xfrm>
          <a:prstGeom prst="rect">
            <a:avLst/>
          </a:prstGeom>
          <a:noFill/>
          <a:ln/>
        </p:spPr>
        <p:txBody>
          <a:bodyPr wrap="square" lIns="0" tIns="0" rIns="0" bIns="0" rtlCol="0" anchor="t"/>
          <a:lstStyle/>
          <a:p>
            <a:pPr algn="l" marL="342900" indent="-342900">
              <a:lnSpc>
                <a:spcPts val="2050"/>
              </a:lnSpc>
              <a:buSzPct val="100000"/>
              <a:buChar char="•"/>
            </a:pPr>
            <a:r>
              <a:rPr lang="en-US" sz="1400" b="1" dirty="0">
                <a:solidFill>
                  <a:srgbClr val="272525"/>
                </a:solidFill>
                <a:latin typeface="Inter" pitchFamily="34" charset="0"/>
                <a:ea typeface="Inter" pitchFamily="34" charset="-122"/>
                <a:cs typeface="Inter" pitchFamily="34" charset="-120"/>
              </a:rPr>
              <a:t>Organic Growth:</a:t>
            </a:r>
            <a:pPr algn="l" indent="0" marL="0">
              <a:lnSpc>
                <a:spcPts val="2050"/>
              </a:lnSpc>
              <a:buNone/>
            </a:pPr>
            <a:r>
              <a:rPr lang="en-US" sz="1400" dirty="0">
                <a:solidFill>
                  <a:srgbClr val="272525"/>
                </a:solidFill>
                <a:latin typeface="Inter" pitchFamily="34" charset="0"/>
                <a:ea typeface="Inter" pitchFamily="34" charset="-122"/>
                <a:cs typeface="Inter" pitchFamily="34" charset="-120"/>
              </a:rPr>
              <a:t> 12-15% annual growth driven by market expansion and share gains</a:t>
            </a:r>
            <a:endParaRPr lang="en-US" sz="1400" dirty="0"/>
          </a:p>
          <a:p>
            <a:pPr algn="l" marL="342900" indent="-342900">
              <a:lnSpc>
                <a:spcPts val="2050"/>
              </a:lnSpc>
              <a:buSzPct val="100000"/>
              <a:buChar char="•"/>
            </a:pPr>
            <a:r>
              <a:rPr lang="en-US" sz="1400" b="1" dirty="0">
                <a:solidFill>
                  <a:srgbClr val="272525"/>
                </a:solidFill>
                <a:latin typeface="Inter" pitchFamily="34" charset="0"/>
                <a:ea typeface="Inter" pitchFamily="34" charset="-122"/>
                <a:cs typeface="Inter" pitchFamily="34" charset="-120"/>
              </a:rPr>
              <a:t>Pricing:</a:t>
            </a:r>
            <a:pPr algn="l" indent="0" marL="0">
              <a:lnSpc>
                <a:spcPts val="2050"/>
              </a:lnSpc>
              <a:buNone/>
            </a:pPr>
            <a:r>
              <a:rPr lang="en-US" sz="1400" dirty="0">
                <a:solidFill>
                  <a:srgbClr val="272525"/>
                </a:solidFill>
                <a:latin typeface="Inter" pitchFamily="34" charset="0"/>
                <a:ea typeface="Inter" pitchFamily="34" charset="-122"/>
                <a:cs typeface="Inter" pitchFamily="34" charset="-120"/>
              </a:rPr>
              <a:t> 3-4% annual price increases supported by strong value proposition</a:t>
            </a:r>
            <a:endParaRPr lang="en-US" sz="1400" dirty="0"/>
          </a:p>
          <a:p>
            <a:pPr algn="l" marL="342900" indent="-342900">
              <a:lnSpc>
                <a:spcPts val="2050"/>
              </a:lnSpc>
              <a:buSzPct val="100000"/>
              <a:buChar char="•"/>
            </a:pPr>
            <a:r>
              <a:rPr lang="en-US" sz="1400" b="1" dirty="0">
                <a:solidFill>
                  <a:srgbClr val="272525"/>
                </a:solidFill>
                <a:latin typeface="Inter" pitchFamily="34" charset="0"/>
                <a:ea typeface="Inter" pitchFamily="34" charset="-122"/>
                <a:cs typeface="Inter" pitchFamily="34" charset="-120"/>
              </a:rPr>
              <a:t>New Products:</a:t>
            </a:r>
            <a:pPr algn="l" indent="0" marL="0">
              <a:lnSpc>
                <a:spcPts val="2050"/>
              </a:lnSpc>
              <a:buNone/>
            </a:pPr>
            <a:r>
              <a:rPr lang="en-US" sz="1400" dirty="0">
                <a:solidFill>
                  <a:srgbClr val="272525"/>
                </a:solidFill>
                <a:latin typeface="Inter" pitchFamily="34" charset="0"/>
                <a:ea typeface="Inter" pitchFamily="34" charset="-122"/>
                <a:cs typeface="Inter" pitchFamily="34" charset="-120"/>
              </a:rPr>
              <a:t> $50M incremental revenue by Year 3 from innovation pipeline</a:t>
            </a:r>
            <a:endParaRPr lang="en-US" sz="1400" dirty="0"/>
          </a:p>
          <a:p>
            <a:pPr algn="l" marL="342900" indent="-342900">
              <a:lnSpc>
                <a:spcPts val="2050"/>
              </a:lnSpc>
              <a:buSzPct val="100000"/>
              <a:buChar char="•"/>
            </a:pPr>
            <a:r>
              <a:rPr lang="en-US" sz="1400" b="1" dirty="0">
                <a:solidFill>
                  <a:srgbClr val="272525"/>
                </a:solidFill>
                <a:latin typeface="Inter" pitchFamily="34" charset="0"/>
                <a:ea typeface="Inter" pitchFamily="34" charset="-122"/>
                <a:cs typeface="Inter" pitchFamily="34" charset="-120"/>
              </a:rPr>
              <a:t>M&amp;A:</a:t>
            </a:r>
            <a:pPr algn="l" indent="0" marL="0">
              <a:lnSpc>
                <a:spcPts val="2050"/>
              </a:lnSpc>
              <a:buNone/>
            </a:pPr>
            <a:r>
              <a:rPr lang="en-US" sz="1400" dirty="0">
                <a:solidFill>
                  <a:srgbClr val="272525"/>
                </a:solidFill>
                <a:latin typeface="Inter" pitchFamily="34" charset="0"/>
                <a:ea typeface="Inter" pitchFamily="34" charset="-122"/>
                <a:cs typeface="Inter" pitchFamily="34" charset="-120"/>
              </a:rPr>
              <a:t> Two bolt-on acquisitions contributing $120M in revenue by Year 4</a:t>
            </a:r>
            <a:endParaRPr lang="en-US" sz="1400" dirty="0"/>
          </a:p>
          <a:p>
            <a:pPr algn="l" marL="342900" indent="-342900">
              <a:lnSpc>
                <a:spcPts val="2050"/>
              </a:lnSpc>
              <a:buSzPct val="100000"/>
              <a:buChar char="•"/>
            </a:pPr>
            <a:r>
              <a:rPr lang="en-US" sz="1400" b="1" dirty="0">
                <a:solidFill>
                  <a:srgbClr val="272525"/>
                </a:solidFill>
                <a:latin typeface="Inter" pitchFamily="34" charset="0"/>
                <a:ea typeface="Inter" pitchFamily="34" charset="-122"/>
                <a:cs typeface="Inter" pitchFamily="34" charset="-120"/>
              </a:rPr>
              <a:t>International:</a:t>
            </a:r>
            <a:pPr algn="l" indent="0" marL="0">
              <a:lnSpc>
                <a:spcPts val="2050"/>
              </a:lnSpc>
              <a:buNone/>
            </a:pPr>
            <a:r>
              <a:rPr lang="en-US" sz="1400" dirty="0">
                <a:solidFill>
                  <a:srgbClr val="272525"/>
                </a:solidFill>
                <a:latin typeface="Inter" pitchFamily="34" charset="0"/>
                <a:ea typeface="Inter" pitchFamily="34" charset="-122"/>
                <a:cs typeface="Inter" pitchFamily="34" charset="-120"/>
              </a:rPr>
              <a:t> Geographic expansion driving $200M incremental revenue by Year 5</a:t>
            </a:r>
            <a:endParaRPr lang="en-US" sz="1400" dirty="0"/>
          </a:p>
        </p:txBody>
      </p:sp>
      <p:sp>
        <p:nvSpPr>
          <p:cNvPr id="6" name="Text 4"/>
          <p:cNvSpPr/>
          <p:nvPr/>
        </p:nvSpPr>
        <p:spPr>
          <a:xfrm>
            <a:off x="793790" y="5638317"/>
            <a:ext cx="2407087" cy="283488"/>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EBITDA Enhancement</a:t>
            </a:r>
            <a:endParaRPr lang="en-US" sz="1750" dirty="0"/>
          </a:p>
        </p:txBody>
      </p:sp>
      <p:sp>
        <p:nvSpPr>
          <p:cNvPr id="7" name="Text 5"/>
          <p:cNvSpPr/>
          <p:nvPr/>
        </p:nvSpPr>
        <p:spPr>
          <a:xfrm>
            <a:off x="793790" y="6066942"/>
            <a:ext cx="6300073" cy="1045223"/>
          </a:xfrm>
          <a:prstGeom prst="rect">
            <a:avLst/>
          </a:prstGeom>
          <a:noFill/>
          <a:ln/>
        </p:spPr>
        <p:txBody>
          <a:bodyPr wrap="square" lIns="0" tIns="0" rIns="0" bIns="0" rtlCol="0" anchor="t"/>
          <a:lstStyle/>
          <a:p>
            <a:pPr algn="l" marL="342900" indent="-342900">
              <a:lnSpc>
                <a:spcPts val="2050"/>
              </a:lnSpc>
              <a:buSzPct val="100000"/>
              <a:buChar char="•"/>
            </a:pPr>
            <a:r>
              <a:rPr lang="en-US" sz="1400" dirty="0">
                <a:solidFill>
                  <a:srgbClr val="272525"/>
                </a:solidFill>
                <a:latin typeface="Inter" pitchFamily="34" charset="0"/>
                <a:ea typeface="Inter" pitchFamily="34" charset="-122"/>
                <a:cs typeface="Inter" pitchFamily="34" charset="-120"/>
              </a:rPr>
              <a:t>Gross margin improvement of 200bps through technology optimization</a:t>
            </a:r>
            <a:endParaRPr lang="en-US" sz="1400" dirty="0"/>
          </a:p>
          <a:p>
            <a:pPr algn="l" marL="342900" indent="-342900">
              <a:lnSpc>
                <a:spcPts val="2050"/>
              </a:lnSpc>
              <a:buSzPct val="100000"/>
              <a:buChar char="•"/>
            </a:pPr>
            <a:r>
              <a:rPr lang="en-US" sz="1400" dirty="0">
                <a:solidFill>
                  <a:srgbClr val="272525"/>
                </a:solidFill>
                <a:latin typeface="Inter" pitchFamily="34" charset="0"/>
                <a:ea typeface="Inter" pitchFamily="34" charset="-122"/>
                <a:cs typeface="Inter" pitchFamily="34" charset="-120"/>
              </a:rPr>
              <a:t>SG&amp;A leverage driving 300bps of operating margin expansion</a:t>
            </a:r>
            <a:endParaRPr lang="en-US" sz="1400" dirty="0"/>
          </a:p>
          <a:p>
            <a:pPr algn="l" marL="342900" indent="-342900">
              <a:lnSpc>
                <a:spcPts val="2050"/>
              </a:lnSpc>
              <a:buSzPct val="100000"/>
              <a:buChar char="•"/>
            </a:pPr>
            <a:r>
              <a:rPr lang="en-US" sz="1400" dirty="0">
                <a:solidFill>
                  <a:srgbClr val="272525"/>
                </a:solidFill>
                <a:latin typeface="Inter" pitchFamily="34" charset="0"/>
                <a:ea typeface="Inter" pitchFamily="34" charset="-122"/>
                <a:cs typeface="Inter" pitchFamily="34" charset="-120"/>
              </a:rPr>
              <a:t>Working capital improvements releasing $45M of cash</a:t>
            </a:r>
            <a:endParaRPr lang="en-US" sz="1400" dirty="0"/>
          </a:p>
        </p:txBody>
      </p:sp>
      <p:sp>
        <p:nvSpPr>
          <p:cNvPr id="8" name="Text 6"/>
          <p:cNvSpPr/>
          <p:nvPr/>
        </p:nvSpPr>
        <p:spPr>
          <a:xfrm>
            <a:off x="7544157" y="2560320"/>
            <a:ext cx="3059311" cy="598765"/>
          </a:xfrm>
          <a:prstGeom prst="rect">
            <a:avLst/>
          </a:prstGeom>
          <a:noFill/>
          <a:ln/>
        </p:spPr>
        <p:txBody>
          <a:bodyPr wrap="none" lIns="0" tIns="0" rIns="0" bIns="0" rtlCol="0" anchor="t"/>
          <a:lstStyle/>
          <a:p>
            <a:pPr algn="ctr" indent="0" marL="0">
              <a:lnSpc>
                <a:spcPts val="4700"/>
              </a:lnSpc>
              <a:buNone/>
            </a:pPr>
            <a:r>
              <a:rPr lang="en-US" sz="4700" b="1" dirty="0">
                <a:solidFill>
                  <a:srgbClr val="272525"/>
                </a:solidFill>
                <a:latin typeface="Inter Bold" pitchFamily="34" charset="0"/>
                <a:ea typeface="Inter Bold" pitchFamily="34" charset="-122"/>
                <a:cs typeface="Inter Bold" pitchFamily="34" charset="-120"/>
              </a:rPr>
              <a:t>$892M</a:t>
            </a:r>
            <a:endParaRPr lang="en-US" sz="4700" dirty="0"/>
          </a:p>
        </p:txBody>
      </p:sp>
      <p:sp>
        <p:nvSpPr>
          <p:cNvPr id="9" name="Text 7"/>
          <p:cNvSpPr/>
          <p:nvPr/>
        </p:nvSpPr>
        <p:spPr>
          <a:xfrm>
            <a:off x="7939683" y="3358634"/>
            <a:ext cx="2268260" cy="283488"/>
          </a:xfrm>
          <a:prstGeom prst="rect">
            <a:avLst/>
          </a:prstGeom>
          <a:noFill/>
          <a:ln/>
        </p:spPr>
        <p:txBody>
          <a:bodyPr wrap="none" lIns="0" tIns="0" rIns="0" bIns="0" rtlCol="0" anchor="t"/>
          <a:lstStyle/>
          <a:p>
            <a:pPr algn="ctr"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Year 5 Revenue</a:t>
            </a:r>
            <a:endParaRPr lang="en-US" sz="1750" dirty="0"/>
          </a:p>
        </p:txBody>
      </p:sp>
      <p:sp>
        <p:nvSpPr>
          <p:cNvPr id="10" name="Text 8"/>
          <p:cNvSpPr/>
          <p:nvPr/>
        </p:nvSpPr>
        <p:spPr>
          <a:xfrm>
            <a:off x="7544157" y="3787259"/>
            <a:ext cx="3059311" cy="522446"/>
          </a:xfrm>
          <a:prstGeom prst="rect">
            <a:avLst/>
          </a:prstGeom>
          <a:noFill/>
          <a:ln/>
        </p:spPr>
        <p:txBody>
          <a:bodyPr wrap="square" lIns="0" tIns="0" rIns="0" bIns="0" rtlCol="0" anchor="t"/>
          <a:lstStyle/>
          <a:p>
            <a:pPr algn="ctr" indent="0" marL="0">
              <a:lnSpc>
                <a:spcPts val="2050"/>
              </a:lnSpc>
              <a:buNone/>
            </a:pPr>
            <a:r>
              <a:rPr lang="en-US" sz="1400" dirty="0">
                <a:solidFill>
                  <a:srgbClr val="272525"/>
                </a:solidFill>
                <a:latin typeface="Inter" pitchFamily="34" charset="0"/>
                <a:ea typeface="Inter" pitchFamily="34" charset="-122"/>
                <a:cs typeface="Inter" pitchFamily="34" charset="-120"/>
              </a:rPr>
              <a:t>Representing 15% CAGR from current base</a:t>
            </a:r>
            <a:endParaRPr lang="en-US" sz="1400" dirty="0"/>
          </a:p>
        </p:txBody>
      </p:sp>
      <p:sp>
        <p:nvSpPr>
          <p:cNvPr id="11" name="Text 9"/>
          <p:cNvSpPr/>
          <p:nvPr/>
        </p:nvSpPr>
        <p:spPr>
          <a:xfrm>
            <a:off x="10784919" y="2560320"/>
            <a:ext cx="3059311" cy="598765"/>
          </a:xfrm>
          <a:prstGeom prst="rect">
            <a:avLst/>
          </a:prstGeom>
          <a:noFill/>
          <a:ln/>
        </p:spPr>
        <p:txBody>
          <a:bodyPr wrap="none" lIns="0" tIns="0" rIns="0" bIns="0" rtlCol="0" anchor="t"/>
          <a:lstStyle/>
          <a:p>
            <a:pPr algn="ctr" indent="0" marL="0">
              <a:lnSpc>
                <a:spcPts val="4700"/>
              </a:lnSpc>
              <a:buNone/>
            </a:pPr>
            <a:r>
              <a:rPr lang="en-US" sz="4700" b="1" dirty="0">
                <a:solidFill>
                  <a:srgbClr val="272525"/>
                </a:solidFill>
                <a:latin typeface="Inter Bold" pitchFamily="34" charset="0"/>
                <a:ea typeface="Inter Bold" pitchFamily="34" charset="-122"/>
                <a:cs typeface="Inter Bold" pitchFamily="34" charset="-120"/>
              </a:rPr>
              <a:t>$312M</a:t>
            </a:r>
            <a:endParaRPr lang="en-US" sz="4700" dirty="0"/>
          </a:p>
        </p:txBody>
      </p:sp>
      <p:sp>
        <p:nvSpPr>
          <p:cNvPr id="12" name="Text 10"/>
          <p:cNvSpPr/>
          <p:nvPr/>
        </p:nvSpPr>
        <p:spPr>
          <a:xfrm>
            <a:off x="11180445" y="3358634"/>
            <a:ext cx="2268260" cy="283488"/>
          </a:xfrm>
          <a:prstGeom prst="rect">
            <a:avLst/>
          </a:prstGeom>
          <a:noFill/>
          <a:ln/>
        </p:spPr>
        <p:txBody>
          <a:bodyPr wrap="none" lIns="0" tIns="0" rIns="0" bIns="0" rtlCol="0" anchor="t"/>
          <a:lstStyle/>
          <a:p>
            <a:pPr algn="ctr"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Year 5 EBITDA</a:t>
            </a:r>
            <a:endParaRPr lang="en-US" sz="1750" dirty="0"/>
          </a:p>
        </p:txBody>
      </p:sp>
      <p:sp>
        <p:nvSpPr>
          <p:cNvPr id="13" name="Text 11"/>
          <p:cNvSpPr/>
          <p:nvPr/>
        </p:nvSpPr>
        <p:spPr>
          <a:xfrm>
            <a:off x="10784919" y="3787259"/>
            <a:ext cx="3059311" cy="522446"/>
          </a:xfrm>
          <a:prstGeom prst="rect">
            <a:avLst/>
          </a:prstGeom>
          <a:noFill/>
          <a:ln/>
        </p:spPr>
        <p:txBody>
          <a:bodyPr wrap="square" lIns="0" tIns="0" rIns="0" bIns="0" rtlCol="0" anchor="t"/>
          <a:lstStyle/>
          <a:p>
            <a:pPr algn="ctr" indent="0" marL="0">
              <a:lnSpc>
                <a:spcPts val="2050"/>
              </a:lnSpc>
              <a:buNone/>
            </a:pPr>
            <a:r>
              <a:rPr lang="en-US" sz="1400" dirty="0">
                <a:solidFill>
                  <a:srgbClr val="272525"/>
                </a:solidFill>
                <a:latin typeface="Inter" pitchFamily="34" charset="0"/>
                <a:ea typeface="Inter" pitchFamily="34" charset="-122"/>
                <a:cs typeface="Inter" pitchFamily="34" charset="-120"/>
              </a:rPr>
              <a:t>35% margin reflecting operational leverage</a:t>
            </a:r>
            <a:endParaRPr lang="en-US" sz="1400" dirty="0"/>
          </a:p>
        </p:txBody>
      </p:sp>
      <p:sp>
        <p:nvSpPr>
          <p:cNvPr id="14" name="Text 12"/>
          <p:cNvSpPr/>
          <p:nvPr/>
        </p:nvSpPr>
        <p:spPr>
          <a:xfrm>
            <a:off x="7544157" y="4690705"/>
            <a:ext cx="3059311" cy="598765"/>
          </a:xfrm>
          <a:prstGeom prst="rect">
            <a:avLst/>
          </a:prstGeom>
          <a:noFill/>
          <a:ln/>
        </p:spPr>
        <p:txBody>
          <a:bodyPr wrap="none" lIns="0" tIns="0" rIns="0" bIns="0" rtlCol="0" anchor="t"/>
          <a:lstStyle/>
          <a:p>
            <a:pPr algn="ctr" indent="0" marL="0">
              <a:lnSpc>
                <a:spcPts val="4700"/>
              </a:lnSpc>
              <a:buNone/>
            </a:pPr>
            <a:r>
              <a:rPr lang="en-US" sz="4700" b="1" dirty="0">
                <a:solidFill>
                  <a:srgbClr val="272525"/>
                </a:solidFill>
                <a:latin typeface="Inter Bold" pitchFamily="34" charset="0"/>
                <a:ea typeface="Inter Bold" pitchFamily="34" charset="-122"/>
                <a:cs typeface="Inter Bold" pitchFamily="34" charset="-120"/>
              </a:rPr>
              <a:t>$4.2B</a:t>
            </a:r>
            <a:endParaRPr lang="en-US" sz="4700" dirty="0"/>
          </a:p>
        </p:txBody>
      </p:sp>
      <p:sp>
        <p:nvSpPr>
          <p:cNvPr id="15" name="Text 13"/>
          <p:cNvSpPr/>
          <p:nvPr/>
        </p:nvSpPr>
        <p:spPr>
          <a:xfrm>
            <a:off x="7926586" y="5489019"/>
            <a:ext cx="2294453" cy="283488"/>
          </a:xfrm>
          <a:prstGeom prst="rect">
            <a:avLst/>
          </a:prstGeom>
          <a:noFill/>
          <a:ln/>
        </p:spPr>
        <p:txBody>
          <a:bodyPr wrap="none" lIns="0" tIns="0" rIns="0" bIns="0" rtlCol="0" anchor="t"/>
          <a:lstStyle/>
          <a:p>
            <a:pPr algn="ctr"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Exit Enterprise Value</a:t>
            </a:r>
            <a:endParaRPr lang="en-US" sz="1750" dirty="0"/>
          </a:p>
        </p:txBody>
      </p:sp>
      <p:sp>
        <p:nvSpPr>
          <p:cNvPr id="16" name="Text 14"/>
          <p:cNvSpPr/>
          <p:nvPr/>
        </p:nvSpPr>
        <p:spPr>
          <a:xfrm>
            <a:off x="7544157" y="5715589"/>
            <a:ext cx="3059311" cy="261223"/>
          </a:xfrm>
          <a:prstGeom prst="rect">
            <a:avLst/>
          </a:prstGeom>
          <a:noFill/>
          <a:ln/>
        </p:spPr>
        <p:txBody>
          <a:bodyPr wrap="none" lIns="0" tIns="0" rIns="0" bIns="0" rtlCol="0" anchor="t"/>
          <a:lstStyle/>
          <a:p>
            <a:pPr algn="ctr" indent="0" marL="0">
              <a:lnSpc>
                <a:spcPts val="2050"/>
              </a:lnSpc>
              <a:buNone/>
            </a:pPr>
            <a:r>
              <a:rPr lang="en-US" sz="1400" dirty="0">
                <a:solidFill>
                  <a:srgbClr val="272525"/>
                </a:solidFill>
                <a:latin typeface="Inter" pitchFamily="34" charset="0"/>
                <a:ea typeface="Inter" pitchFamily="34" charset="-122"/>
                <a:cs typeface="Inter" pitchFamily="34" charset="-120"/>
              </a:rPr>
              <a:t>Based on 13.5x exit multiple</a:t>
            </a:r>
            <a:endParaRPr lang="en-US" sz="1400" dirty="0"/>
          </a:p>
        </p:txBody>
      </p:sp>
      <p:sp>
        <p:nvSpPr>
          <p:cNvPr id="17" name="Text 15"/>
          <p:cNvSpPr/>
          <p:nvPr/>
        </p:nvSpPr>
        <p:spPr>
          <a:xfrm>
            <a:off x="10784919" y="4690705"/>
            <a:ext cx="3059311" cy="598765"/>
          </a:xfrm>
          <a:prstGeom prst="rect">
            <a:avLst/>
          </a:prstGeom>
          <a:noFill/>
          <a:ln/>
        </p:spPr>
        <p:txBody>
          <a:bodyPr wrap="none" lIns="0" tIns="0" rIns="0" bIns="0" rtlCol="0" anchor="t"/>
          <a:lstStyle/>
          <a:p>
            <a:pPr algn="ctr" indent="0" marL="0">
              <a:lnSpc>
                <a:spcPts val="4700"/>
              </a:lnSpc>
              <a:buNone/>
            </a:pPr>
            <a:r>
              <a:rPr lang="en-US" sz="4700" b="1" dirty="0">
                <a:solidFill>
                  <a:srgbClr val="272525"/>
                </a:solidFill>
                <a:latin typeface="Inter Bold" pitchFamily="34" charset="0"/>
                <a:ea typeface="Inter Bold" pitchFamily="34" charset="-122"/>
                <a:cs typeface="Inter Bold" pitchFamily="34" charset="-120"/>
              </a:rPr>
              <a:t>28%</a:t>
            </a:r>
            <a:endParaRPr lang="en-US" sz="4700" dirty="0"/>
          </a:p>
        </p:txBody>
      </p:sp>
      <p:sp>
        <p:nvSpPr>
          <p:cNvPr id="18" name="Text 16"/>
          <p:cNvSpPr/>
          <p:nvPr/>
        </p:nvSpPr>
        <p:spPr>
          <a:xfrm>
            <a:off x="11180445" y="5489019"/>
            <a:ext cx="2268260" cy="283488"/>
          </a:xfrm>
          <a:prstGeom prst="rect">
            <a:avLst/>
          </a:prstGeom>
          <a:noFill/>
          <a:ln/>
        </p:spPr>
        <p:txBody>
          <a:bodyPr wrap="none" lIns="0" tIns="0" rIns="0" bIns="0" rtlCol="0" anchor="t"/>
          <a:lstStyle/>
          <a:p>
            <a:pPr algn="ctr"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Gross IRR</a:t>
            </a:r>
            <a:endParaRPr lang="en-US" sz="1750" dirty="0"/>
          </a:p>
        </p:txBody>
      </p:sp>
      <p:sp>
        <p:nvSpPr>
          <p:cNvPr id="19" name="Text 17"/>
          <p:cNvSpPr/>
          <p:nvPr/>
        </p:nvSpPr>
        <p:spPr>
          <a:xfrm>
            <a:off x="10784919" y="5715589"/>
            <a:ext cx="3059311" cy="261223"/>
          </a:xfrm>
          <a:prstGeom prst="rect">
            <a:avLst/>
          </a:prstGeom>
          <a:noFill/>
          <a:ln/>
        </p:spPr>
        <p:txBody>
          <a:bodyPr wrap="none" lIns="0" tIns="0" rIns="0" bIns="0" rtlCol="0" anchor="t"/>
          <a:lstStyle/>
          <a:p>
            <a:pPr algn="ctr" indent="0" marL="0">
              <a:lnSpc>
                <a:spcPts val="2050"/>
              </a:lnSpc>
              <a:buNone/>
            </a:pPr>
            <a:r>
              <a:rPr lang="en-US" sz="1400" dirty="0">
                <a:solidFill>
                  <a:srgbClr val="272525"/>
                </a:solidFill>
                <a:latin typeface="Inter" pitchFamily="34" charset="0"/>
                <a:ea typeface="Inter" pitchFamily="34" charset="-122"/>
                <a:cs typeface="Inter" pitchFamily="34" charset="-120"/>
              </a:rPr>
              <a:t>Attractive risk-adjusted returns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2026-02-10T18:15:05Z</dcterms:created>
  <dcterms:modified xsi:type="dcterms:W3CDTF">2026-02-10T18:15:05Z</dcterms:modified>
</cp:coreProperties>
</file>